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304" r:id="rId3"/>
    <p:sldId id="306" r:id="rId4"/>
    <p:sldId id="285" r:id="rId5"/>
    <p:sldId id="289" r:id="rId6"/>
    <p:sldId id="290" r:id="rId7"/>
    <p:sldId id="291" r:id="rId8"/>
    <p:sldId id="292" r:id="rId9"/>
    <p:sldId id="293" r:id="rId10"/>
    <p:sldId id="294" r:id="rId11"/>
    <p:sldId id="287" r:id="rId12"/>
    <p:sldId id="334" r:id="rId13"/>
    <p:sldId id="335" r:id="rId14"/>
    <p:sldId id="336" r:id="rId15"/>
    <p:sldId id="308" r:id="rId16"/>
    <p:sldId id="309" r:id="rId17"/>
    <p:sldId id="325" r:id="rId18"/>
    <p:sldId id="326" r:id="rId19"/>
    <p:sldId id="286" r:id="rId20"/>
    <p:sldId id="300" r:id="rId21"/>
    <p:sldId id="301" r:id="rId22"/>
    <p:sldId id="302" r:id="rId23"/>
    <p:sldId id="303" r:id="rId24"/>
    <p:sldId id="260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57A64"/>
    <a:srgbClr val="4A917F"/>
    <a:srgbClr val="B9D2CB"/>
    <a:srgbClr val="48917F"/>
    <a:srgbClr val="28836E"/>
    <a:srgbClr val="B6D3C9"/>
    <a:srgbClr val="0F8F77"/>
    <a:srgbClr val="FFFFFF"/>
    <a:srgbClr val="48907E"/>
    <a:srgbClr val="B9D2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320" autoAdjust="0"/>
    <p:restoredTop sz="94660"/>
  </p:normalViewPr>
  <p:slideViewPr>
    <p:cSldViewPr>
      <p:cViewPr varScale="1">
        <p:scale>
          <a:sx n="69" d="100"/>
          <a:sy n="69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43F3B-4C90-41C7-9CA3-55B8C76953CB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E2074-4217-4C06-A022-E6C6E2858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B720077-4E09-445B-A5E8-D88C3BF583E6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8B2B37-944F-499E-A322-B3330A96F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99CFDBA-9A77-4AB6-845C-1E7469A91B8B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86BBE46-112F-41E2-9B47-7A174FB16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32D326A-8D4A-4A33-A610-51E24D3FD9E6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64AFB3-E00A-418F-A9F7-6CEA5E1C2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>
            <a:lvl1pPr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154C9E-14F5-44A6-89B0-6430450E271E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EEC9BEB-C1EC-4595-913A-44598DD12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C357C2-11CC-488D-B129-D3909B3AAD4A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CC9AB7-06A9-4ECC-B9EF-B67A9EEFC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EEDEC0-7F92-4581-810C-4F870B33A6AD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3F0F1A-EC64-4E5C-B0E7-C5E667BD9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B1C64A6-5A98-42DF-A7BB-16AA0AC2895A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BF7724-E67F-42A5-B8D1-C55F10B2B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8E9D66F-6AA0-49E2-9F7E-CC8B3B46B109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286B31-14AD-4828-AA6C-592289B00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CBB7B2A-DFA4-4B86-9DE4-76B6B564834A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266DC0-4D11-4614-AB90-BB26A1DA0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6E42C7-A0E6-4346-88D8-311299BDD930}" type="datetimeFigureOut">
              <a:rPr lang="ru-RU"/>
              <a:pPr>
                <a:defRPr/>
              </a:pPr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313084-5D49-43C5-8690-8B1B5945B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9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79388" y="1628775"/>
            <a:ext cx="8785225" cy="4679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log.gov.by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е поле 1"/>
          <p:cNvSpPr txBox="1"/>
          <p:nvPr/>
        </p:nvSpPr>
        <p:spPr>
          <a:xfrm>
            <a:off x="615950" y="2000250"/>
            <a:ext cx="8005445" cy="32008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Подоходный налог: актуальные вопросы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2019-2020</a:t>
            </a:r>
          </a:p>
          <a:p>
            <a:pPr algn="ctr"/>
            <a:endParaRPr lang="ru-RU" alt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главного </a:t>
            </a:r>
          </a:p>
          <a:p>
            <a:pPr algn="r"/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налогообложения </a:t>
            </a:r>
          </a:p>
          <a:p>
            <a:pPr algn="r"/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</a:t>
            </a:r>
          </a:p>
          <a:p>
            <a:pPr algn="r"/>
            <a:r>
              <a:rPr lang="ru-RU" alt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И.С.Криворощенко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56590"/>
            <a:ext cx="8229600" cy="6565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Командировочные расходы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: </a:t>
            </a:r>
            <a:r>
              <a:rPr lang="ru-RU" altLang="en-US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водители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 </a:t>
            </a:r>
            <a:endParaRPr lang="ru-RU" altLang="en-US" sz="32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184275"/>
            <a:ext cx="8229600" cy="505333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ym typeface="+mn-ea"/>
              </a:rPr>
              <a:t>	</a:t>
            </a:r>
            <a:r>
              <a:rPr lang="ru-RU" sz="2600" dirty="0">
                <a:sym typeface="+mn-ea"/>
              </a:rPr>
              <a:t>За время нахождения в командировке, водителю, осуществляющему автомобильные перевозки, возмещение расходов по найму жилья и суточных производится за каждые сутки в виде общей выплаты без представления подтверждающих документов:</a:t>
            </a:r>
          </a:p>
          <a:p>
            <a:pPr marL="0" indent="0" algn="just">
              <a:buNone/>
            </a:pPr>
            <a:r>
              <a:rPr lang="ru-RU" sz="2600" dirty="0">
                <a:sym typeface="+mn-ea"/>
              </a:rPr>
              <a:t>	- за время нахождения </a:t>
            </a:r>
            <a:r>
              <a:rPr lang="ru-RU" sz="2600" b="1" dirty="0">
                <a:sym typeface="+mn-ea"/>
              </a:rPr>
              <a:t>в пределах РБ</a:t>
            </a:r>
            <a:r>
              <a:rPr lang="ru-RU" sz="2600" dirty="0">
                <a:sym typeface="+mn-ea"/>
              </a:rPr>
              <a:t> - не более 5-кратного, но не менее 1-кратного размера суточных, установленного в приложении 1;</a:t>
            </a:r>
          </a:p>
          <a:p>
            <a:pPr marL="0" indent="0" algn="just">
              <a:buNone/>
            </a:pPr>
            <a:r>
              <a:rPr lang="ru-RU" sz="2600" dirty="0">
                <a:sym typeface="+mn-ea"/>
              </a:rPr>
              <a:t>	- за время нахождения </a:t>
            </a:r>
            <a:r>
              <a:rPr lang="ru-RU" sz="2600" b="1" dirty="0">
                <a:sym typeface="+mn-ea"/>
              </a:rPr>
              <a:t>за границей</a:t>
            </a:r>
            <a:r>
              <a:rPr lang="ru-RU" sz="2600" dirty="0">
                <a:sym typeface="+mn-ea"/>
              </a:rPr>
              <a:t> - до 150 евро включительно, но не менее 25 евро.</a:t>
            </a:r>
          </a:p>
          <a:p>
            <a:pPr marL="0" indent="0" algn="just">
              <a:buNone/>
            </a:pPr>
            <a:r>
              <a:rPr lang="ru-RU" sz="2600" dirty="0">
                <a:sym typeface="+mn-ea"/>
              </a:rPr>
              <a:t>	Конкретный размер и порядок расчета общей выплаты определяются </a:t>
            </a:r>
            <a:r>
              <a:rPr lang="ru-RU" sz="2600" b="1" dirty="0">
                <a:sym typeface="+mn-ea"/>
              </a:rPr>
              <a:t>нанимателем</a:t>
            </a:r>
            <a:r>
              <a:rPr lang="ru-RU" sz="2600" dirty="0">
                <a:sym typeface="+mn-ea"/>
              </a:rPr>
              <a:t>.</a:t>
            </a:r>
            <a:endParaRPr lang="ru-RU" dirty="0">
              <a:sym typeface="+mn-ea"/>
            </a:endParaRPr>
          </a:p>
          <a:p>
            <a:pPr marL="0" indent="0" algn="just">
              <a:buNone/>
            </a:pPr>
            <a:r>
              <a:rPr lang="ru-RU" dirty="0">
                <a:sym typeface="+mn-ea"/>
              </a:rPr>
              <a:t>	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ym typeface="+mn-ea"/>
              </a:rPr>
              <a:t>	</a:t>
            </a:r>
            <a:endParaRPr lang="ru-RU" altLang="en-US"/>
          </a:p>
          <a:p>
            <a:pPr marL="0" indent="0"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64210"/>
            <a:ext cx="8229600" cy="6045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Возмещение аналогичных расходов иным лицам</a:t>
            </a:r>
            <a:endParaRPr lang="ru-RU" altLang="en-US" sz="2800" dirty="0" smtClean="0">
              <a:solidFill>
                <a:schemeClr val="accent2">
                  <a:lumMod val="75000"/>
                </a:schemeClr>
              </a:solidFill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139825"/>
            <a:ext cx="8229600" cy="509778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2400"/>
              <a:t>	Освобождение от подоходного налога применяется также к вышерассмотренным выплатам, производимым:</a:t>
            </a:r>
          </a:p>
          <a:p>
            <a:pPr marL="0" indent="0" algn="just">
              <a:buNone/>
            </a:pPr>
            <a:r>
              <a:rPr lang="ru-RU" altLang="en-US" sz="2400"/>
              <a:t>	- физическим лицам при направлении организацией, являющимися для них местом основной работы (службы, учебы), </a:t>
            </a:r>
            <a:r>
              <a:rPr lang="ru-RU" altLang="en-US" sz="2400" b="1"/>
              <a:t>за границу на обучение (стажировку, семинар, конференцию и иные мероприятия, связанные с повышением квалификации)</a:t>
            </a:r>
            <a:r>
              <a:rPr lang="ru-RU" altLang="en-US" sz="2400"/>
              <a:t>;</a:t>
            </a:r>
          </a:p>
          <a:p>
            <a:pPr marL="0" indent="0" algn="just">
              <a:buNone/>
            </a:pPr>
            <a:r>
              <a:rPr lang="ru-RU" altLang="en-US" sz="2400"/>
              <a:t>	- </a:t>
            </a:r>
            <a:r>
              <a:rPr lang="ru-RU" altLang="en-US" sz="2400" b="1"/>
              <a:t>членам органа управления организации</a:t>
            </a:r>
            <a:r>
              <a:rPr lang="ru-RU" altLang="en-US" sz="2400"/>
              <a:t> в связи с выполнением ими функций членов;</a:t>
            </a:r>
          </a:p>
          <a:p>
            <a:pPr marL="0" indent="0" algn="just">
              <a:buNone/>
            </a:pPr>
            <a:r>
              <a:rPr lang="ru-RU" altLang="en-US" sz="2400"/>
              <a:t>	- физическим лицам </a:t>
            </a:r>
            <a:r>
              <a:rPr lang="ru-RU" altLang="en-US" sz="2400" b="1"/>
              <a:t>не по месту основной работы</a:t>
            </a:r>
            <a:r>
              <a:rPr lang="ru-RU" altLang="en-US" sz="2400"/>
              <a:t>, в т.ч. при выполнении ими работ (оказании услуг) </a:t>
            </a:r>
            <a:r>
              <a:rPr lang="ru-RU" altLang="en-US" sz="2400" b="1"/>
              <a:t>по гражданско-правовым договорам</a:t>
            </a:r>
            <a:r>
              <a:rPr lang="ru-RU" altLang="en-US" sz="2400"/>
              <a:t>, если такие выплаты предусмотрены указанными договорами </a:t>
            </a:r>
            <a:r>
              <a:rPr lang="ru-RU" altLang="en-US" sz="1800" i="1"/>
              <a:t>(п.п.1 п.1 Указа № 411)</a:t>
            </a:r>
            <a:r>
              <a:rPr lang="ru-RU" altLang="en-US" sz="2400"/>
              <a:t>.	</a:t>
            </a:r>
            <a:endParaRPr lang="ru-RU" altLang="en-US"/>
          </a:p>
          <a:p>
            <a:pPr marL="0" indent="0" algn="just"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Стандартный налоговый вычет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ym typeface="+mn-ea"/>
              </a:rPr>
              <a:t>	</a:t>
            </a:r>
            <a:r>
              <a:rPr lang="ru-RU" sz="2400" dirty="0" smtClean="0">
                <a:sym typeface="+mn-ea"/>
              </a:rPr>
              <a:t>Новая категория иждивенцев - </a:t>
            </a:r>
            <a:r>
              <a:rPr lang="ru-RU" sz="2400" b="1" dirty="0" smtClean="0">
                <a:sym typeface="+mn-ea"/>
              </a:rPr>
              <a:t>инвалиды </a:t>
            </a:r>
            <a:r>
              <a:rPr lang="en-US" sz="2400" b="1" dirty="0">
                <a:sym typeface="+mn-ea"/>
              </a:rPr>
              <a:t>I </a:t>
            </a:r>
            <a:r>
              <a:rPr lang="ru-RU" sz="2400" b="1" dirty="0">
                <a:sym typeface="+mn-ea"/>
              </a:rPr>
              <a:t>и </a:t>
            </a:r>
            <a:r>
              <a:rPr lang="en-US" sz="2400" b="1" dirty="0">
                <a:sym typeface="+mn-ea"/>
              </a:rPr>
              <a:t>II </a:t>
            </a:r>
            <a:r>
              <a:rPr lang="ru-RU" sz="2400" b="1" dirty="0">
                <a:sym typeface="+mn-ea"/>
              </a:rPr>
              <a:t>группой старше 18 лет</a:t>
            </a:r>
            <a:r>
              <a:rPr lang="ru-RU" sz="2400" dirty="0">
                <a:sym typeface="+mn-ea"/>
              </a:rPr>
              <a:t>, которые признаются иждивенцами для их родителей (усыновителей, </a:t>
            </a:r>
            <a:r>
              <a:rPr lang="ru-RU" sz="2400" dirty="0" err="1">
                <a:sym typeface="+mn-ea"/>
              </a:rPr>
              <a:t>удочерителей</a:t>
            </a:r>
            <a:r>
              <a:rPr lang="ru-RU" sz="2400" dirty="0">
                <a:sym typeface="+mn-ea"/>
              </a:rPr>
              <a:t>), супруга (супруги), опекуна или попечителя </a:t>
            </a:r>
            <a:r>
              <a:rPr lang="ru-RU" sz="2400" dirty="0" smtClean="0">
                <a:sym typeface="+mn-ea"/>
              </a:rPr>
              <a:t>(пп.1.2 п.1 ст.209 </a:t>
            </a:r>
            <a:r>
              <a:rPr lang="ru-RU" sz="2400" dirty="0">
                <a:sym typeface="+mn-ea"/>
              </a:rPr>
              <a:t>Налогового кодекса).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ym typeface="+mn-ea"/>
              </a:rPr>
              <a:t>	</a:t>
            </a:r>
            <a:r>
              <a:rPr lang="ru-RU" sz="2400" dirty="0" smtClean="0">
                <a:sym typeface="+mn-ea"/>
              </a:rPr>
              <a:t>Возрастное ограничение - старше </a:t>
            </a:r>
            <a:r>
              <a:rPr lang="ru-RU" sz="2400" dirty="0">
                <a:sym typeface="+mn-ea"/>
              </a:rPr>
              <a:t>18 лет.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ym typeface="+mn-ea"/>
              </a:rPr>
              <a:t>Иного ограничения </a:t>
            </a:r>
            <a:r>
              <a:rPr lang="ru-RU" sz="2400" dirty="0">
                <a:sym typeface="+mn-ea"/>
              </a:rPr>
              <a:t>данная норма не </a:t>
            </a:r>
            <a:r>
              <a:rPr lang="ru-RU" sz="2400" dirty="0" smtClean="0">
                <a:sym typeface="+mn-ea"/>
              </a:rPr>
              <a:t>содержит, ни возрастного, ни наличие работы или иного источника дохода у иждивенца.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ym typeface="+mn-ea"/>
              </a:rPr>
              <a:t>	</a:t>
            </a:r>
            <a:r>
              <a:rPr lang="ru-RU" sz="2000" i="1" dirty="0" smtClean="0">
                <a:sym typeface="+mn-ea"/>
              </a:rPr>
              <a:t>Например, супруг </a:t>
            </a:r>
            <a:r>
              <a:rPr lang="ru-RU" sz="2000" i="1" dirty="0">
                <a:sym typeface="+mn-ea"/>
              </a:rPr>
              <a:t>– инвалид </a:t>
            </a:r>
            <a:r>
              <a:rPr lang="en-US" sz="2000" i="1" dirty="0" smtClean="0">
                <a:sym typeface="+mn-ea"/>
              </a:rPr>
              <a:t>II</a:t>
            </a:r>
            <a:r>
              <a:rPr lang="ru-RU" sz="2000" i="1" dirty="0" smtClean="0">
                <a:sym typeface="+mn-ea"/>
              </a:rPr>
              <a:t> </a:t>
            </a:r>
            <a:r>
              <a:rPr lang="ru-RU" sz="2000" i="1" dirty="0">
                <a:sym typeface="+mn-ea"/>
              </a:rPr>
              <a:t>группы вышел на </a:t>
            </a:r>
            <a:r>
              <a:rPr lang="ru-RU" sz="2000" i="1" dirty="0" smtClean="0">
                <a:sym typeface="+mn-ea"/>
              </a:rPr>
              <a:t>пенсию или трудоустроился. Он </a:t>
            </a:r>
            <a:r>
              <a:rPr lang="ru-RU" sz="2000" i="1" dirty="0">
                <a:sym typeface="+mn-ea"/>
              </a:rPr>
              <a:t>признается для супруги </a:t>
            </a:r>
            <a:r>
              <a:rPr lang="ru-RU" sz="2000" i="1" dirty="0" smtClean="0">
                <a:sym typeface="+mn-ea"/>
              </a:rPr>
              <a:t>иждивенцем и на него предоставляется стандартный налоговый вычет. 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en-US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21030"/>
            <a:ext cx="8229600" cy="7175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Социальный налоговый вычет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338580"/>
            <a:ext cx="8229600" cy="489902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ym typeface="+mn-ea"/>
              </a:rPr>
              <a:t>	</a:t>
            </a:r>
            <a:r>
              <a:rPr lang="ru-RU" sz="2400" dirty="0" smtClean="0">
                <a:sym typeface="+mn-ea"/>
              </a:rPr>
              <a:t>Социальный </a:t>
            </a:r>
            <a:r>
              <a:rPr lang="ru-RU" sz="2400" dirty="0">
                <a:sym typeface="+mn-ea"/>
              </a:rPr>
              <a:t>налоговый вычет предоставляется при одновременном соблюдении следующих условий: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ym typeface="+mn-ea"/>
              </a:rPr>
              <a:t>	- </a:t>
            </a:r>
            <a:r>
              <a:rPr lang="ru-RU" sz="2400" dirty="0">
                <a:sym typeface="+mn-ea"/>
              </a:rPr>
              <a:t>платное обучение должно осуществляться в учреждении образования Республики Беларусь;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ym typeface="+mn-ea"/>
              </a:rPr>
              <a:t>	- </a:t>
            </a:r>
            <a:r>
              <a:rPr lang="ru-RU" sz="2400" dirty="0">
                <a:sym typeface="+mn-ea"/>
              </a:rPr>
              <a:t>обучающееся лицо должно получать первое высшее, первое среднее специальное  или первое профессионально-техническое образование;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ym typeface="+mn-ea"/>
              </a:rPr>
              <a:t>	- </a:t>
            </a:r>
            <a:r>
              <a:rPr lang="ru-RU" sz="2400" dirty="0">
                <a:sym typeface="+mn-ea"/>
              </a:rPr>
              <a:t>расходы по оплате за обучение должны </a:t>
            </a:r>
            <a:r>
              <a:rPr lang="ru-RU" sz="2400" dirty="0" smtClean="0">
                <a:sym typeface="+mn-ea"/>
              </a:rPr>
              <a:t>нести сам работник.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ym typeface="+mn-ea"/>
              </a:rPr>
              <a:t> 	</a:t>
            </a:r>
            <a:r>
              <a:rPr lang="ru-RU" sz="2400" b="1" dirty="0" smtClean="0">
                <a:sym typeface="+mn-ea"/>
              </a:rPr>
              <a:t>Форма </a:t>
            </a:r>
            <a:r>
              <a:rPr lang="ru-RU" sz="2400" b="1" dirty="0">
                <a:sym typeface="+mn-ea"/>
              </a:rPr>
              <a:t>обучения (дневная, заочная, дистанционная</a:t>
            </a:r>
            <a:r>
              <a:rPr lang="ru-RU" sz="2400" b="1" dirty="0" smtClean="0">
                <a:sym typeface="+mn-ea"/>
              </a:rPr>
              <a:t>) не влияет на получение социального </a:t>
            </a:r>
            <a:r>
              <a:rPr lang="ru-RU" sz="2400" b="1" dirty="0">
                <a:sym typeface="+mn-ea"/>
              </a:rPr>
              <a:t>налогового </a:t>
            </a:r>
            <a:r>
              <a:rPr lang="ru-RU" sz="2400" b="1" dirty="0" smtClean="0">
                <a:sym typeface="+mn-ea"/>
              </a:rPr>
              <a:t>вычета.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64210"/>
            <a:ext cx="8229600" cy="6223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Социальный налоговый вычет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ym typeface="+mn-ea"/>
              </a:rPr>
              <a:t>	1. Предоставление социального налогового вычета близким родственникам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ym typeface="+mn-ea"/>
              </a:rPr>
              <a:t>	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ym typeface="+mn-ea"/>
              </a:rPr>
              <a:t>	</a:t>
            </a:r>
            <a:r>
              <a:rPr lang="ru-RU" dirty="0" smtClean="0">
                <a:sym typeface="+mn-ea"/>
              </a:rPr>
              <a:t>2. Возмещение государственных расходов на подготовку специалиста на бюджетной основе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ym typeface="+mn-ea"/>
              </a:rPr>
              <a:t>	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ym typeface="+mn-ea"/>
              </a:rPr>
              <a:t>	</a:t>
            </a:r>
            <a:r>
              <a:rPr lang="ru-RU" dirty="0" smtClean="0">
                <a:sym typeface="+mn-ea"/>
              </a:rPr>
              <a:t>3. Оплата платных факультативов сверх норм, предусмотренных программой обучения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ym typeface="+mn-ea"/>
              </a:rPr>
              <a:t>	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ym typeface="+mn-ea"/>
              </a:rPr>
              <a:t>	</a:t>
            </a:r>
            <a:r>
              <a:rPr lang="ru-RU" dirty="0" smtClean="0">
                <a:sym typeface="+mn-ea"/>
              </a:rPr>
              <a:t>4. Платная пересдача зачетов, экзаменов и др.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73100"/>
            <a:ext cx="8229600" cy="67373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Имущественный налоговый вычет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217295"/>
            <a:ext cx="8229600" cy="502031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2400" b="1">
                <a:sym typeface="+mn-ea"/>
              </a:rPr>
              <a:t>	</a:t>
            </a:r>
            <a:r>
              <a:rPr lang="ru-RU" altLang="en-US" sz="2200" b="1">
                <a:sym typeface="+mn-ea"/>
              </a:rPr>
              <a:t>Строительство собственными силами </a:t>
            </a:r>
            <a:r>
              <a:rPr lang="ru-RU" altLang="en-US" sz="2200">
                <a:sym typeface="+mn-ea"/>
              </a:rPr>
              <a:t>без привлечения застройщика или подрядчика. Расходы на такое строительство подлежат вычету в пределах стоимости строительства, указанной плательщиком в заявлении.</a:t>
            </a:r>
            <a:endParaRPr lang="ru-RU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en-US" sz="2200">
                <a:sym typeface="+mn-ea"/>
              </a:rPr>
              <a:t>	 Расходы на такое строительство, понесенные плательщиком </a:t>
            </a:r>
            <a:r>
              <a:rPr lang="ru-RU" altLang="en-US" sz="2200" b="1">
                <a:sym typeface="+mn-ea"/>
              </a:rPr>
              <a:t>после принятия решения об утверждении акта приемки</a:t>
            </a:r>
            <a:r>
              <a:rPr lang="ru-RU" altLang="en-US" sz="2200">
                <a:sym typeface="+mn-ea"/>
              </a:rPr>
              <a:t> одноквартирного жилого дома или квартиры в эксплуатацию, </a:t>
            </a:r>
            <a:r>
              <a:rPr lang="ru-RU" altLang="en-US" sz="2200" b="1">
                <a:sym typeface="+mn-ea"/>
              </a:rPr>
              <a:t>не подлежат</a:t>
            </a:r>
            <a:r>
              <a:rPr lang="ru-RU" altLang="en-US" sz="2200">
                <a:sym typeface="+mn-ea"/>
              </a:rPr>
              <a:t> имущественному налоговому вычету. </a:t>
            </a:r>
            <a:endParaRPr lang="ru-RU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en-US" sz="2200">
                <a:sym typeface="+mn-ea"/>
              </a:rPr>
              <a:t>	Выписка (ее копия) из решения лица (органа), назначившего приемочную комиссию, об утверждении акта приемки одноквартирного жилого дома или квартиры в эксплуатацию представляется плательщиком налоговому агенту или налоговому органу не позднее 1 месяца после приема таких жилого дома или квартиры в эксплуатацию.</a:t>
            </a:r>
            <a:endParaRPr lang="ru-RU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altLang="en-US" sz="2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56590"/>
            <a:ext cx="8229600" cy="6565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Дивиденды по ставке 6 %</a:t>
            </a:r>
            <a:endParaRPr lang="ru-RU" altLang="en-US" sz="36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202690"/>
            <a:ext cx="8229600" cy="503491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ym typeface="+mn-ea"/>
              </a:rPr>
              <a:t>	При определении налоговой базы по дивидендам, облагаемым по ставке 6 %, социальные и имущественные налоговые вычеты  не применяются. </a:t>
            </a:r>
            <a:r>
              <a:rPr lang="ru-RU" dirty="0">
                <a:sym typeface="+mn-ea"/>
              </a:rPr>
              <a:t>	</a:t>
            </a:r>
          </a:p>
          <a:p>
            <a:pPr marL="0" indent="0" algn="just">
              <a:buNone/>
            </a:pPr>
            <a:r>
              <a:rPr lang="ru-RU" dirty="0" smtClean="0">
                <a:sym typeface="+mn-ea"/>
              </a:rPr>
              <a:t>	Порядок применения налоговых вычетов закреплен в п.3 ст.199 НК, который применяется </a:t>
            </a:r>
            <a:r>
              <a:rPr lang="ru-RU" b="1" dirty="0" smtClean="0">
                <a:sym typeface="+mn-ea"/>
              </a:rPr>
              <a:t>только для определения налоговой базы</a:t>
            </a:r>
            <a:r>
              <a:rPr lang="ru-RU" dirty="0" smtClean="0">
                <a:sym typeface="+mn-ea"/>
              </a:rPr>
              <a:t> для доходов, облагаемых по </a:t>
            </a:r>
            <a:r>
              <a:rPr lang="ru-RU" b="1" dirty="0" smtClean="0">
                <a:sym typeface="+mn-ea"/>
              </a:rPr>
              <a:t>ставке 13 %</a:t>
            </a:r>
            <a:r>
              <a:rPr lang="ru-RU" dirty="0" smtClean="0">
                <a:sym typeface="+mn-ea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ym typeface="+mn-ea"/>
              </a:rPr>
              <a:t>	</a:t>
            </a:r>
            <a:r>
              <a:rPr lang="ru-RU" dirty="0" smtClean="0">
                <a:sym typeface="+mn-ea"/>
              </a:rPr>
              <a:t>Учитывая</a:t>
            </a:r>
            <a:r>
              <a:rPr lang="ru-RU" dirty="0">
                <a:sym typeface="+mn-ea"/>
              </a:rPr>
              <a:t>, что </a:t>
            </a:r>
            <a:r>
              <a:rPr lang="ru-RU" dirty="0" smtClean="0">
                <a:sym typeface="+mn-ea"/>
              </a:rPr>
              <a:t>дивиденды </a:t>
            </a:r>
            <a:r>
              <a:rPr lang="ru-RU" dirty="0">
                <a:sym typeface="+mn-ea"/>
              </a:rPr>
              <a:t>облагаются по иной ставке (6%), то установленный </a:t>
            </a:r>
            <a:r>
              <a:rPr lang="ru-RU" dirty="0" smtClean="0">
                <a:sym typeface="+mn-ea"/>
              </a:rPr>
              <a:t>порядок определения </a:t>
            </a:r>
            <a:r>
              <a:rPr lang="ru-RU" dirty="0">
                <a:sym typeface="+mn-ea"/>
              </a:rPr>
              <a:t>налоговой базы, не </a:t>
            </a:r>
            <a:r>
              <a:rPr lang="ru-RU" dirty="0" smtClean="0">
                <a:sym typeface="+mn-ea"/>
              </a:rPr>
              <a:t>применяется.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Изменения на 2020 год 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altLang="en-US">
                <a:sym typeface="+mn-ea"/>
              </a:rPr>
              <a:t>	Индексация льгот по подоходному налогу</a:t>
            </a:r>
            <a:r>
              <a:rPr lang="en-US" altLang="en-US">
                <a:sym typeface="+mn-ea"/>
              </a:rPr>
              <a:t>:</a:t>
            </a:r>
            <a:endParaRPr lang="ru-RU" altLang="en-US"/>
          </a:p>
          <a:p>
            <a:pPr marL="0" indent="0" algn="just">
              <a:buNone/>
            </a:pPr>
            <a:r>
              <a:rPr lang="ru-RU" altLang="en-US">
                <a:sym typeface="+mn-ea"/>
              </a:rPr>
              <a:t>	1. путевки для детей в возрасте до 18 лет - </a:t>
            </a:r>
            <a:br>
              <a:rPr lang="ru-RU" altLang="en-US">
                <a:sym typeface="+mn-ea"/>
              </a:rPr>
            </a:br>
            <a:r>
              <a:rPr lang="ru-RU" altLang="en-US" b="1">
                <a:sym typeface="+mn-ea"/>
              </a:rPr>
              <a:t>с 830 руб до 888 руб</a:t>
            </a:r>
            <a:r>
              <a:rPr lang="ru-RU" altLang="en-US">
                <a:sym typeface="+mn-ea"/>
              </a:rPr>
              <a:t> (п.14 ст.208 НК)</a:t>
            </a:r>
            <a:r>
              <a:rPr lang="en-US" altLang="ru-RU">
                <a:sym typeface="+mn-ea"/>
              </a:rPr>
              <a:t>;</a:t>
            </a:r>
            <a:endParaRPr lang="ru-RU" altLang="en-US"/>
          </a:p>
          <a:p>
            <a:pPr marL="0" indent="0" algn="just">
              <a:buNone/>
            </a:pPr>
            <a:r>
              <a:rPr lang="ru-RU" altLang="en-US">
                <a:sym typeface="+mn-ea"/>
              </a:rPr>
              <a:t>	2. доходы, не являющиеся вознаграждением за выполнение трудовых или иных обязанностей - </a:t>
            </a:r>
            <a:endParaRPr lang="ru-RU" altLang="en-US"/>
          </a:p>
          <a:p>
            <a:pPr marL="0" indent="0" algn="just">
              <a:buNone/>
            </a:pPr>
            <a:r>
              <a:rPr lang="ru-RU" altLang="en-US">
                <a:sym typeface="+mn-ea"/>
              </a:rPr>
              <a:t>	- по месту основной работы </a:t>
            </a:r>
            <a:r>
              <a:rPr lang="ru-RU" altLang="en-US" b="1">
                <a:sym typeface="+mn-ea"/>
              </a:rPr>
              <a:t>с 1 984 руб до </a:t>
            </a:r>
            <a:br>
              <a:rPr lang="ru-RU" altLang="en-US" b="1">
                <a:sym typeface="+mn-ea"/>
              </a:rPr>
            </a:br>
            <a:r>
              <a:rPr lang="ru-RU" altLang="en-US" b="1">
                <a:sym typeface="+mn-ea"/>
              </a:rPr>
              <a:t>2 115 руб</a:t>
            </a:r>
            <a:r>
              <a:rPr lang="en-US" altLang="ru-RU" b="1">
                <a:sym typeface="+mn-ea"/>
              </a:rPr>
              <a:t>;</a:t>
            </a:r>
            <a:r>
              <a:rPr lang="ru-RU" altLang="en-US" b="1">
                <a:sym typeface="+mn-ea"/>
              </a:rPr>
              <a:t> </a:t>
            </a:r>
            <a:endParaRPr lang="ru-RU" altLang="en-US" b="1"/>
          </a:p>
          <a:p>
            <a:pPr marL="0" indent="0" algn="just">
              <a:buNone/>
            </a:pPr>
            <a:r>
              <a:rPr lang="ru-RU" altLang="en-US">
                <a:sym typeface="+mn-ea"/>
              </a:rPr>
              <a:t>	- не по месту основной работы </a:t>
            </a:r>
            <a:r>
              <a:rPr lang="ru-RU" altLang="en-US" b="1">
                <a:sym typeface="+mn-ea"/>
              </a:rPr>
              <a:t>со 131 руб до 140 руб </a:t>
            </a:r>
            <a:r>
              <a:rPr lang="ru-RU" altLang="en-US">
                <a:sym typeface="+mn-ea"/>
              </a:rPr>
              <a:t>(п.23 ст.208 НК)</a:t>
            </a:r>
            <a:r>
              <a:rPr lang="en-US" altLang="ru-RU">
                <a:sym typeface="+mn-ea"/>
              </a:rPr>
              <a:t>;</a:t>
            </a:r>
            <a:endParaRPr lang="ru-RU" altLang="en-US"/>
          </a:p>
          <a:p>
            <a:pPr marL="0" indent="0" algn="just">
              <a:buNone/>
            </a:pPr>
            <a:endParaRPr lang="ru-RU" altLang="en-US"/>
          </a:p>
          <a:p>
            <a:pPr marL="0" indent="0"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12140"/>
            <a:ext cx="8229600" cy="640715"/>
          </a:xfrm>
        </p:spPr>
        <p:txBody>
          <a:bodyPr>
            <a:normAutofit fontScale="90000"/>
          </a:bodyPr>
          <a:lstStyle/>
          <a:p>
            <a: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Изменения на 2020 год </a:t>
            </a:r>
            <a:r>
              <a:rPr lang="ru-RU" altLang="en-US"/>
              <a:t/>
            </a:r>
            <a:br>
              <a:rPr lang="ru-RU" altLang="en-US"/>
            </a:b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252855"/>
            <a:ext cx="8229600" cy="498475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/>
              <a:t>	3. стандартные налоговые вычеты</a:t>
            </a:r>
            <a:r>
              <a:rPr lang="en-US" altLang="en-US"/>
              <a:t>:</a:t>
            </a:r>
            <a:endParaRPr lang="ru-RU" altLang="en-US"/>
          </a:p>
          <a:p>
            <a:pPr marL="0" indent="0" algn="just">
              <a:buNone/>
            </a:pPr>
            <a:r>
              <a:rPr lang="ru-RU" altLang="en-US"/>
              <a:t>	 - на самого работника - с </a:t>
            </a:r>
            <a:r>
              <a:rPr lang="ru-RU" altLang="en-US" b="1"/>
              <a:t>110 руб до 117 руб</a:t>
            </a:r>
            <a:r>
              <a:rPr lang="ru-RU" altLang="en-US"/>
              <a:t> (при получении подлежащего налогообложению дохода в сумме с </a:t>
            </a:r>
            <a:r>
              <a:rPr lang="ru-RU" altLang="en-US" b="1"/>
              <a:t>665 руб до 709 руб</a:t>
            </a:r>
            <a:r>
              <a:rPr lang="ru-RU" altLang="en-US"/>
              <a:t>)</a:t>
            </a:r>
            <a:r>
              <a:rPr lang="en-US" altLang="ru-RU"/>
              <a:t>;</a:t>
            </a:r>
            <a:endParaRPr lang="ru-RU" altLang="en-US"/>
          </a:p>
          <a:p>
            <a:pPr marL="0" indent="0" algn="just">
              <a:buNone/>
            </a:pPr>
            <a:r>
              <a:rPr lang="ru-RU" altLang="en-US"/>
              <a:t>	- на ребенка до 18 лет или иждивенца - </a:t>
            </a:r>
            <a:br>
              <a:rPr lang="ru-RU" altLang="en-US"/>
            </a:br>
            <a:r>
              <a:rPr lang="ru-RU" altLang="en-US" b="1"/>
              <a:t>с 32 руб до 34 руб</a:t>
            </a:r>
            <a:r>
              <a:rPr lang="ru-RU" altLang="en-US"/>
              <a:t> и для определенных категорий граждан - </a:t>
            </a:r>
            <a:r>
              <a:rPr lang="ru-RU" altLang="en-US" b="1"/>
              <a:t>с 61 руб до 65 руб</a:t>
            </a:r>
            <a:r>
              <a:rPr lang="en-US" altLang="ru-RU" b="1"/>
              <a:t>;</a:t>
            </a:r>
            <a:endParaRPr lang="ru-RU" altLang="en-US" b="1"/>
          </a:p>
          <a:p>
            <a:pPr marL="0" indent="0" algn="just">
              <a:buNone/>
            </a:pPr>
            <a:r>
              <a:rPr lang="ru-RU" altLang="en-US"/>
              <a:t>	- для определеной категории лиц, перечисленных в пп.1.3 п.1 ст.209 НК - </a:t>
            </a:r>
            <a:br>
              <a:rPr lang="ru-RU" altLang="en-US"/>
            </a:br>
            <a:r>
              <a:rPr lang="ru-RU" altLang="en-US" b="1"/>
              <a:t>со 155 руб до 165 руб</a:t>
            </a:r>
            <a:r>
              <a:rPr lang="ru-RU" altLang="en-US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90880"/>
            <a:ext cx="8229600" cy="751205"/>
          </a:xfrm>
        </p:spPr>
        <p:txBody>
          <a:bodyPr>
            <a:normAutofit/>
          </a:bodyPr>
          <a:lstStyle/>
          <a:p>
            <a:r>
              <a:rPr lang="ru-RU" altLang="en-US" sz="36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Изменения на 2020 год </a:t>
            </a:r>
            <a:endParaRPr lang="ru-RU" altLang="en-US" sz="36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289685"/>
            <a:ext cx="8229600" cy="494792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/>
              <a:t>	</a:t>
            </a:r>
            <a:r>
              <a:rPr lang="ru-RU" altLang="en-US" sz="2600"/>
              <a:t>Освобождаются от подоходного налога</a:t>
            </a:r>
          </a:p>
          <a:p>
            <a:pPr marL="0" indent="0" algn="just">
              <a:buNone/>
            </a:pPr>
            <a:r>
              <a:rPr lang="ru-RU" altLang="en-US" sz="2600"/>
              <a:t>	1. </a:t>
            </a:r>
            <a:r>
              <a:rPr lang="ru-RU" altLang="en-US" sz="2600" b="1"/>
              <a:t>ЕДИНОВРЕМЕННАЯ ВЫПЛАТА НА ОЗДОРОВЛЕНИЕ</a:t>
            </a:r>
            <a:r>
              <a:rPr lang="ru-RU" altLang="en-US" sz="2600"/>
              <a:t> - для  работников бюджетных организаций, не являющимся государственными служащими и военнослужащими, сотрудниками (работниками) военизированных организаций, имеющими специальные звания.</a:t>
            </a:r>
          </a:p>
          <a:p>
            <a:pPr marL="0" indent="0" algn="just">
              <a:buNone/>
            </a:pPr>
            <a:r>
              <a:rPr lang="ru-RU" altLang="en-US" sz="2600"/>
              <a:t>	2. </a:t>
            </a:r>
            <a:r>
              <a:rPr lang="ru-RU" altLang="en-US" sz="2600" b="1"/>
              <a:t>КОМПЕНСАЦИЯ РАСХОДОВ ПО НАЙМУ ЖИЛЬЯ</a:t>
            </a:r>
            <a:r>
              <a:rPr lang="ru-RU" altLang="en-US" sz="2600"/>
              <a:t> - </a:t>
            </a:r>
            <a:r>
              <a:rPr lang="ru-RU" altLang="en-US" sz="2600">
                <a:sym typeface="+mn-ea"/>
              </a:rPr>
              <a:t>работникам органов принудительного исполнения, направленным в порядке перевода в другую местность, а также молодым специалистам, направленным на работу не по месту жительства.</a:t>
            </a:r>
            <a:endParaRPr lang="ru-RU" altLang="en-US"/>
          </a:p>
          <a:p>
            <a:pPr marL="0" indent="0">
              <a:buNone/>
            </a:pPr>
            <a:endParaRPr lang="ru-RU" altLang="en-US"/>
          </a:p>
          <a:p>
            <a:pPr marL="0" indent="0"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544195"/>
            <a:ext cx="8229600" cy="71755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Спортивные соревнования </a:t>
            </a:r>
            <a:endParaRPr lang="ru-RU" altLang="en-US" sz="36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184275"/>
            <a:ext cx="8229600" cy="505333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/>
              <a:t>	</a:t>
            </a:r>
            <a:r>
              <a:rPr lang="ru-RU" altLang="en-US" sz="2600"/>
              <a:t>Не признаются объектом налогообложения  подоходным налогом доходы в виде </a:t>
            </a:r>
            <a:r>
              <a:rPr lang="ru-RU" altLang="en-US" sz="2600" b="1"/>
              <a:t>материального обеспечения</a:t>
            </a:r>
            <a:r>
              <a:rPr lang="ru-RU" altLang="en-US" sz="2600"/>
              <a:t>, в размере оплаты или возмещения организациями </a:t>
            </a:r>
            <a:r>
              <a:rPr lang="ru-RU" altLang="en-US" sz="2600" b="1"/>
              <a:t>расходов на проведение спортивных или спортивно-массовых мероприятий </a:t>
            </a:r>
            <a:r>
              <a:rPr lang="ru-RU" altLang="en-US" sz="1800" i="1"/>
              <a:t>(за исключением доходов в виде призов, вознаграждений тренерам, судьям по спорту, а также иным физическим лицам, привлекаемым для проведения таких мероприятий по гражданско-правовым договорам) (п.п.2.3 п.2 ст.196 НК)</a:t>
            </a:r>
            <a:r>
              <a:rPr lang="ru-RU" altLang="en-US" sz="1800"/>
              <a:t>.</a:t>
            </a:r>
          </a:p>
          <a:p>
            <a:pPr marL="0" indent="0" algn="just">
              <a:buNone/>
            </a:pPr>
            <a:r>
              <a:rPr lang="ru-RU" altLang="en-US" sz="2600"/>
              <a:t>	Стоимость </a:t>
            </a:r>
            <a:r>
              <a:rPr lang="ru-RU" altLang="en-US" sz="2600" b="1"/>
              <a:t>проживания и транспортные расходы</a:t>
            </a:r>
            <a:r>
              <a:rPr lang="ru-RU" altLang="en-US" sz="2600"/>
              <a:t> участников спортивного или спортивно-массового мероприятия не облагаются налогом, </a:t>
            </a:r>
            <a:r>
              <a:rPr lang="ru-RU" altLang="en-US" sz="2600" b="1"/>
              <a:t>если они включены в состав расходов на проведение таких мероприятий.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64210"/>
            <a:ext cx="8229600" cy="821055"/>
          </a:xfrm>
        </p:spPr>
        <p:txBody>
          <a:bodyPr>
            <a:normAutofit fontScale="90000"/>
          </a:bodyPr>
          <a:lstStyle/>
          <a:p>
            <a: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Изменения на 2020 год </a:t>
            </a:r>
            <a:r>
              <a:rPr lang="ru-RU" altLang="en-US"/>
              <a:t/>
            </a:r>
            <a:br>
              <a:rPr lang="ru-RU" altLang="en-US"/>
            </a:b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altLang="en-US">
                <a:sym typeface="+mn-ea"/>
              </a:rPr>
              <a:t>	3. </a:t>
            </a:r>
            <a:r>
              <a:rPr lang="ru-RU" altLang="en-US" b="1">
                <a:sym typeface="+mn-ea"/>
              </a:rPr>
              <a:t>ФОРЕКС</a:t>
            </a:r>
            <a:r>
              <a:rPr lang="ru-RU" altLang="en-US">
                <a:sym typeface="+mn-ea"/>
              </a:rPr>
              <a:t> - доходы, полученные по заключенным с субъектами рынка беспоставочных внебиржевых финансовых инструментов соглашениям о совершении операций с беспоставочными внебиржевыми финансовыми инструментами. </a:t>
            </a:r>
          </a:p>
          <a:p>
            <a:pPr marL="0" indent="0" algn="just">
              <a:buNone/>
            </a:pPr>
            <a:r>
              <a:rPr lang="ru-RU" altLang="en-US">
                <a:sym typeface="+mn-ea"/>
              </a:rPr>
              <a:t>	Снято временное ограничение на освобождение от подоходного налога по вышеуказанным доходам. (п.63 ст.208 НК - льгота до 31.12.2019).		</a:t>
            </a:r>
            <a:endParaRPr lang="ru-RU" altLang="en-US"/>
          </a:p>
          <a:p>
            <a:pPr marL="0" indent="0"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04520"/>
            <a:ext cx="8229600" cy="656590"/>
          </a:xfrm>
        </p:spPr>
        <p:txBody>
          <a:bodyPr>
            <a:normAutofit fontScale="90000"/>
          </a:bodyPr>
          <a:lstStyle/>
          <a:p>
            <a: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Изменения на 2020 год </a:t>
            </a:r>
            <a:r>
              <a:rPr lang="ru-RU" altLang="en-US">
                <a:sym typeface="+mn-ea"/>
              </a:rPr>
              <a:t/>
            </a:r>
            <a:br>
              <a:rPr lang="ru-RU" altLang="en-US">
                <a:sym typeface="+mn-ea"/>
              </a:rPr>
            </a:b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088390"/>
            <a:ext cx="8229600" cy="5149215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/>
              <a:t>	</a:t>
            </a:r>
            <a:r>
              <a:rPr lang="ru-RU" altLang="en-US" sz="2350"/>
              <a:t>Уплата подоходного налога иностранными организациями, осуществляющими деятельность в РБ через </a:t>
            </a:r>
            <a:r>
              <a:rPr lang="ru-RU" altLang="en-US" sz="2350" b="1"/>
              <a:t>ПОСТОЯННОЕ ПРЕДСТАВИТЕЛЬСТВО</a:t>
            </a:r>
            <a:r>
              <a:rPr lang="ru-RU" altLang="en-US" sz="2350"/>
              <a:t> (далее - ПП).</a:t>
            </a:r>
          </a:p>
          <a:p>
            <a:pPr marL="0" indent="0" algn="just">
              <a:buNone/>
            </a:pPr>
            <a:r>
              <a:rPr lang="ru-RU" altLang="en-US" sz="2350"/>
              <a:t>	ПП обязаны перечислять в бюджет суммы подоходного налога не позднее</a:t>
            </a:r>
            <a:r>
              <a:rPr lang="en-US" altLang="en-US" sz="2350"/>
              <a:t>:</a:t>
            </a:r>
            <a:endParaRPr lang="ru-RU" altLang="en-US" sz="2350"/>
          </a:p>
          <a:p>
            <a:pPr marL="0" indent="0" algn="just">
              <a:buNone/>
            </a:pPr>
            <a:r>
              <a:rPr lang="ru-RU" altLang="en-US" sz="2350"/>
              <a:t>	- </a:t>
            </a:r>
            <a:r>
              <a:rPr lang="ru-RU" altLang="en-US" sz="2350" b="1"/>
              <a:t>22-го числа месяца, следующего за месяцем, </a:t>
            </a:r>
            <a:r>
              <a:rPr lang="ru-RU" altLang="en-US" sz="2350"/>
              <a:t>в котором истекает период выполнения работ (оказания услуг) на территории РБ или существования строительной площадки, монтажного или сборочного объекта, на основании которого такая организация признается ПП </a:t>
            </a:r>
            <a:r>
              <a:rPr lang="ru-RU" altLang="en-US" sz="2350">
                <a:sym typeface="+mn-ea"/>
              </a:rPr>
              <a:t>(п.3-4 ст.180 НК - 183 дня)</a:t>
            </a:r>
            <a:r>
              <a:rPr lang="en-US" altLang="en-US" sz="2350">
                <a:sym typeface="+mn-ea"/>
              </a:rPr>
              <a:t>;</a:t>
            </a:r>
          </a:p>
          <a:p>
            <a:pPr marL="0" indent="0" algn="just">
              <a:buNone/>
            </a:pPr>
            <a:r>
              <a:rPr lang="en-US" altLang="en-US" sz="2350">
                <a:sym typeface="+mn-ea"/>
              </a:rPr>
              <a:t>	</a:t>
            </a:r>
            <a:r>
              <a:rPr lang="ru-RU" altLang="en-US" sz="2350">
                <a:sym typeface="+mn-ea"/>
              </a:rPr>
              <a:t>- </a:t>
            </a:r>
            <a:r>
              <a:rPr lang="ru-RU" altLang="en-US" sz="2350" b="1">
                <a:sym typeface="+mn-ea"/>
              </a:rPr>
              <a:t>22-го числа месяца, следующего за месяцем</a:t>
            </a:r>
            <a:r>
              <a:rPr lang="ru-RU" altLang="en-US" sz="2350">
                <a:sym typeface="+mn-ea"/>
              </a:rPr>
              <a:t>, в котором истек такой определенный международным договором период (12 месяцев).</a:t>
            </a:r>
          </a:p>
          <a:p>
            <a:pPr marL="0" indent="0" algn="just">
              <a:buNone/>
            </a:pPr>
            <a:endParaRPr lang="ru-RU" altLang="en-US" sz="2400">
              <a:sym typeface="+mn-ea"/>
            </a:endParaRPr>
          </a:p>
          <a:p>
            <a:pPr marL="0" indent="0" algn="just">
              <a:buNone/>
            </a:pPr>
            <a:r>
              <a:rPr lang="ru-RU" altLang="en-US" sz="2400">
                <a:sym typeface="+mn-ea"/>
              </a:rPr>
              <a:t> </a:t>
            </a:r>
            <a:endParaRPr lang="ru-RU" altLang="en-US" sz="2400"/>
          </a:p>
          <a:p>
            <a:pPr marL="0" indent="0" algn="just"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21030"/>
            <a:ext cx="8229600" cy="683260"/>
          </a:xfrm>
        </p:spPr>
        <p:txBody>
          <a:bodyPr>
            <a:normAutofit fontScale="90000"/>
          </a:bodyPr>
          <a:lstStyle/>
          <a:p>
            <a: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Изменения на 2020 год </a:t>
            </a:r>
            <a:r>
              <a:rPr lang="ru-RU" altLang="en-US">
                <a:sym typeface="+mn-ea"/>
              </a:rPr>
              <a:t/>
            </a:r>
            <a:br>
              <a:rPr lang="ru-RU" altLang="en-US">
                <a:sym typeface="+mn-ea"/>
              </a:rPr>
            </a:b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177925"/>
            <a:ext cx="8229600" cy="505968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/>
              <a:t>	</a:t>
            </a:r>
            <a:r>
              <a:rPr lang="ru-RU" altLang="en-US" sz="2600">
                <a:sym typeface="+mn-ea"/>
              </a:rPr>
              <a:t>При этом исчисление, удержание и перечисление  в бюджет подоходного налога ПП осуществляются в отношении доходов физических лиц, полученных </a:t>
            </a:r>
            <a:br>
              <a:rPr lang="ru-RU" altLang="en-US" sz="2600">
                <a:sym typeface="+mn-ea"/>
              </a:rPr>
            </a:br>
            <a:r>
              <a:rPr lang="ru-RU" altLang="en-US" sz="2600" b="1">
                <a:sym typeface="+mn-ea"/>
              </a:rPr>
              <a:t>с даты начала деятельности</a:t>
            </a:r>
            <a:r>
              <a:rPr lang="ru-RU" altLang="en-US" sz="2600">
                <a:sym typeface="+mn-ea"/>
              </a:rPr>
              <a:t>, определенной в пунктах 3 и 4 статьи 180 Налогового кодекса Республики Беларусь, и </a:t>
            </a:r>
            <a:r>
              <a:rPr lang="ru-RU" altLang="en-US" sz="2600" b="1">
                <a:sym typeface="+mn-ea"/>
              </a:rPr>
              <a:t>до дня истечения периода</a:t>
            </a:r>
            <a:r>
              <a:rPr lang="ru-RU" altLang="en-US" sz="2600">
                <a:sym typeface="+mn-ea"/>
              </a:rPr>
              <a:t>. </a:t>
            </a:r>
          </a:p>
          <a:p>
            <a:pPr marL="0" indent="0" algn="just">
              <a:buNone/>
            </a:pPr>
            <a:r>
              <a:rPr lang="ru-RU" altLang="en-US" sz="2600"/>
              <a:t>	Следовательно, в течение 183 дней (12 месяцев) с начала деятельности ПП подоходный налог не перечисляется в бюджет. По окончании данного периода в  </a:t>
            </a:r>
            <a:r>
              <a:rPr lang="ru-RU" altLang="en-US" sz="2600" b="1"/>
              <a:t>бюджет перечисляется подоходный налог со всего дохода, полученного за истекшие 183 дня (12 месяцев)</a:t>
            </a:r>
            <a:r>
              <a:rPr lang="ru-RU" altLang="en-US" sz="260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22300"/>
            <a:ext cx="8229600" cy="629920"/>
          </a:xfrm>
        </p:spPr>
        <p:txBody>
          <a:bodyPr>
            <a:normAutofit fontScale="90000"/>
          </a:bodyPr>
          <a:lstStyle/>
          <a:p>
            <a: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r>
              <a:rPr lang="ru-RU" altLang="en-US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Изменения на 2020 год </a:t>
            </a:r>
            <a:r>
              <a:rPr lang="ru-RU" altLang="en-US">
                <a:sym typeface="+mn-ea"/>
              </a:rPr>
              <a:t/>
            </a:r>
            <a:br>
              <a:rPr lang="ru-RU" altLang="en-US">
                <a:sym typeface="+mn-ea"/>
              </a:rPr>
            </a:b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252220"/>
            <a:ext cx="8229600" cy="4985385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 sz="2600"/>
              <a:t>	</a:t>
            </a:r>
            <a:r>
              <a:rPr lang="ru-RU" altLang="en-US" sz="2400" b="1"/>
              <a:t>ВОЗВРАТ ПОДОХОДНОГО НАЛОГА</a:t>
            </a:r>
          </a:p>
          <a:p>
            <a:pPr marL="0" indent="0" algn="just">
              <a:buNone/>
            </a:pPr>
            <a:r>
              <a:rPr lang="ru-RU" altLang="en-US" sz="2400"/>
              <a:t>	В случае, если общей суммы подоходного налога, подлежащей перечислению налоговым агентом в бюджет, недостаточно для осуществления возврата плательщику излишне удержанных сумм подоходного налога в течение 3-х месяцев со дня обнаружения факта излишнего удержания налога, такой возврат производится налоговым органом по месту постановки на учет налогового агента на основании заявления плательщика.</a:t>
            </a:r>
          </a:p>
          <a:p>
            <a:pPr marL="0" indent="0" algn="just">
              <a:buNone/>
            </a:pPr>
            <a:r>
              <a:rPr lang="ru-RU" altLang="en-US" sz="2400"/>
              <a:t> 	Порядок возврата установлен в частях 8-11 пункта 1 статьи 223 Налогового кодекса Республики Беларусь.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2"/>
          <p:cNvSpPr>
            <a:spLocks noGrp="1"/>
          </p:cNvSpPr>
          <p:nvPr>
            <p:ph type="title"/>
          </p:nvPr>
        </p:nvSpPr>
        <p:spPr>
          <a:xfrm>
            <a:off x="900361" y="1196752"/>
            <a:ext cx="7776095" cy="3168253"/>
          </a:xfrm>
        </p:spPr>
        <p:txBody>
          <a:bodyPr/>
          <a:lstStyle/>
          <a:p>
            <a:pPr eaLnBrk="1" hangingPunct="1"/>
            <a:r>
              <a:rPr lang="ru-RU" sz="4000" dirty="0" smtClean="0"/>
              <a:t>СПАСИБО ЗА ВНИМАНИЕ!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4604" y="5308466"/>
            <a:ext cx="49598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по налогам и сборам Республики Беларусь </a:t>
            </a:r>
            <a:b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220010, г. Минск, ул. Советская, 9</a:t>
            </a:r>
            <a:b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www.nalog.gov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by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Контакт-центр: + 375 17 229 79 79, 189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13410"/>
            <a:ext cx="8229600" cy="6388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Оплата стоимости семинаров 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114425"/>
            <a:ext cx="8229600" cy="512318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/>
              <a:t>	</a:t>
            </a:r>
            <a:r>
              <a:rPr lang="ru-RU" altLang="en-US" sz="2450" b="1"/>
              <a:t>Не признаются</a:t>
            </a:r>
            <a:r>
              <a:rPr lang="ru-RU" altLang="en-US" sz="2450"/>
              <a:t> объектом налогообложения подоходным налогом доходы</a:t>
            </a:r>
            <a:r>
              <a:rPr lang="en-US" altLang="en-US" sz="2450"/>
              <a:t>:</a:t>
            </a:r>
          </a:p>
          <a:p>
            <a:pPr marL="0" indent="0" algn="just">
              <a:buNone/>
            </a:pPr>
            <a:r>
              <a:rPr lang="en-US" altLang="en-US" sz="2450"/>
              <a:t>	- </a:t>
            </a:r>
            <a:r>
              <a:rPr lang="ru-RU" altLang="en-US" sz="2450"/>
              <a:t>в размере оплаты организацией расходов на проведение </a:t>
            </a:r>
            <a:r>
              <a:rPr lang="ru-RU" altLang="en-US" sz="2450" b="1"/>
              <a:t>семинаров</a:t>
            </a:r>
            <a:r>
              <a:rPr lang="ru-RU" altLang="en-US" sz="2450"/>
              <a:t>, связанных с деятельностью организации </a:t>
            </a:r>
            <a:r>
              <a:rPr lang="ru-RU" altLang="en-US" sz="2450" i="1"/>
              <a:t>(п.п.2.2 п.2 ст.196 НК)</a:t>
            </a:r>
            <a:r>
              <a:rPr lang="en-US" altLang="en-US" sz="2450"/>
              <a:t>;</a:t>
            </a:r>
            <a:endParaRPr lang="ru-RU" altLang="en-US" sz="2450"/>
          </a:p>
          <a:p>
            <a:pPr marL="0" indent="0" algn="just">
              <a:buNone/>
            </a:pPr>
            <a:r>
              <a:rPr lang="ru-RU" altLang="en-US" sz="2450"/>
              <a:t>	- в размере </a:t>
            </a:r>
            <a:r>
              <a:rPr lang="ru-RU" altLang="en-US" sz="2450" b="1"/>
              <a:t>стоимости обучения</a:t>
            </a:r>
            <a:r>
              <a:rPr lang="ru-RU" altLang="en-US" sz="2450"/>
              <a:t>, связанного с деятельностью физического лица в организации, являющейся для него местом основной работы и оплаченной за счет средств такой организации </a:t>
            </a:r>
            <a:r>
              <a:rPr lang="ru-RU" altLang="en-US" sz="2450" i="1"/>
              <a:t>(п.п.2.13 п.2 ст.196 НК)</a:t>
            </a:r>
            <a:r>
              <a:rPr lang="ru-RU" altLang="en-US" sz="2450"/>
              <a:t>.</a:t>
            </a:r>
          </a:p>
          <a:p>
            <a:pPr marL="0" indent="0" algn="just">
              <a:buNone/>
            </a:pPr>
            <a:r>
              <a:rPr lang="ru-RU" altLang="en-US" sz="2450"/>
              <a:t>	В случае включения </a:t>
            </a:r>
            <a:r>
              <a:rPr lang="ru-RU" altLang="en-US" sz="2450" b="1"/>
              <a:t>питания</a:t>
            </a:r>
            <a:r>
              <a:rPr lang="ru-RU" altLang="en-US" sz="2450"/>
              <a:t> в стоимость проведения таких мероприятий (часть цены), оплата питания также </a:t>
            </a:r>
            <a:r>
              <a:rPr lang="ru-RU" altLang="en-US" sz="2450" b="1"/>
              <a:t>не признается</a:t>
            </a:r>
            <a:r>
              <a:rPr lang="ru-RU" altLang="en-US" sz="2450"/>
              <a:t> объектом налогообложения.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560070"/>
            <a:ext cx="8229600" cy="7518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Командировочные расходы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: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суточные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311910"/>
            <a:ext cx="8229600" cy="492569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ym typeface="+mn-ea"/>
              </a:rPr>
              <a:t> </a:t>
            </a:r>
            <a:r>
              <a:rPr lang="en-US" altLang="ru-RU" dirty="0" smtClean="0">
                <a:sym typeface="+mn-ea"/>
              </a:rPr>
              <a:t>	</a:t>
            </a:r>
            <a:r>
              <a:rPr lang="ru-RU" altLang="en-US" sz="2600" dirty="0" smtClean="0">
                <a:sym typeface="+mn-ea"/>
              </a:rPr>
              <a:t>О</a:t>
            </a:r>
            <a:r>
              <a:rPr lang="ru-RU" sz="2600" dirty="0">
                <a:sym typeface="+mn-ea"/>
              </a:rPr>
              <a:t>свобождаются от подоходного налога </a:t>
            </a:r>
            <a:r>
              <a:rPr lang="ru-RU" sz="2600" b="1" dirty="0">
                <a:sym typeface="+mn-ea"/>
              </a:rPr>
              <a:t>суточны</a:t>
            </a:r>
            <a:r>
              <a:rPr lang="ru-RU" sz="2600" dirty="0">
                <a:sym typeface="+mn-ea"/>
              </a:rPr>
              <a:t>е в размерах, установленных законодательством.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ru-RU" sz="2600" dirty="0" smtClean="0">
                <a:sym typeface="+mn-ea"/>
              </a:rPr>
              <a:t>	</a:t>
            </a:r>
            <a:r>
              <a:rPr lang="ru-RU" sz="2600" b="1" dirty="0" smtClean="0">
                <a:sym typeface="+mn-ea"/>
              </a:rPr>
              <a:t>Объект налогообложения</a:t>
            </a:r>
            <a:r>
              <a:rPr lang="ru-RU" sz="2600" dirty="0" smtClean="0">
                <a:sym typeface="+mn-ea"/>
              </a:rPr>
              <a:t> - суточные</a:t>
            </a:r>
            <a:r>
              <a:rPr lang="en-US" sz="2600" dirty="0" smtClean="0">
                <a:sym typeface="+mn-ea"/>
              </a:rPr>
              <a:t>:</a:t>
            </a:r>
            <a:r>
              <a:rPr lang="ru-RU" sz="2600" dirty="0" smtClean="0">
                <a:sym typeface="+mn-ea"/>
              </a:rPr>
              <a:t>	</a:t>
            </a:r>
          </a:p>
          <a:p>
            <a:pPr marL="0" indent="0" algn="just">
              <a:buNone/>
            </a:pPr>
            <a:r>
              <a:rPr lang="en-US" altLang="ru-RU" sz="2600" dirty="0" smtClean="0">
                <a:sym typeface="+mn-ea"/>
              </a:rPr>
              <a:t>	</a:t>
            </a:r>
            <a:r>
              <a:rPr lang="ru-RU" altLang="en-US" sz="2600" dirty="0" smtClean="0">
                <a:sym typeface="+mn-ea"/>
              </a:rPr>
              <a:t>1.</a:t>
            </a:r>
            <a:r>
              <a:rPr lang="en-US" altLang="ru-RU" sz="2600" dirty="0" smtClean="0">
                <a:sym typeface="+mn-ea"/>
              </a:rPr>
              <a:t> </a:t>
            </a:r>
            <a:r>
              <a:rPr lang="ru-RU" sz="2600" b="1" dirty="0">
                <a:sym typeface="+mn-ea"/>
              </a:rPr>
              <a:t>сверх установленных</a:t>
            </a:r>
            <a:r>
              <a:rPr lang="ru-RU" sz="2600" dirty="0">
                <a:sym typeface="+mn-ea"/>
              </a:rPr>
              <a:t> законодательством размеров</a:t>
            </a:r>
            <a:r>
              <a:rPr lang="en-US" sz="2600" dirty="0">
                <a:sym typeface="+mn-ea"/>
              </a:rPr>
              <a:t>;</a:t>
            </a:r>
            <a:r>
              <a:rPr lang="ru-RU" sz="2600" dirty="0">
                <a:sym typeface="+mn-ea"/>
              </a:rPr>
              <a:t> </a:t>
            </a:r>
          </a:p>
          <a:p>
            <a:pPr marL="0" indent="0" algn="just">
              <a:buNone/>
            </a:pPr>
            <a:r>
              <a:rPr lang="ru-RU" sz="2600" dirty="0">
                <a:sym typeface="+mn-ea"/>
              </a:rPr>
              <a:t>	</a:t>
            </a:r>
            <a:r>
              <a:rPr lang="ru-RU" sz="2600" b="1" dirty="0" smtClean="0">
                <a:sym typeface="+mn-ea"/>
              </a:rPr>
              <a:t>Дата получения дохода</a:t>
            </a:r>
            <a:r>
              <a:rPr lang="ru-RU" sz="2600" dirty="0" smtClean="0">
                <a:sym typeface="+mn-ea"/>
              </a:rPr>
              <a:t> - дата составления авансового отчета (п.1.6 ст.213 НК).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en-US"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396240"/>
            <a:ext cx="8229600" cy="9766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Командировочные расходы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: </a:t>
            </a:r>
            <a:r>
              <a:rPr lang="ru-RU" altLang="en-US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пр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оезд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endParaRPr lang="ru-RU" altLang="en-US" sz="32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221105"/>
            <a:ext cx="8229600" cy="50165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sym typeface="+mn-ea"/>
              </a:rPr>
              <a:t>	</a:t>
            </a:r>
            <a:r>
              <a:rPr lang="ru-RU" altLang="en-US" sz="2300" dirty="0" smtClean="0">
                <a:sym typeface="+mn-ea"/>
              </a:rPr>
              <a:t>О</a:t>
            </a:r>
            <a:r>
              <a:rPr lang="ru-RU" sz="2300" dirty="0">
                <a:sym typeface="+mn-ea"/>
              </a:rPr>
              <a:t>свобождаются от подоходного налога фактически произведенные и документально подтвержденные расходы по </a:t>
            </a:r>
            <a:r>
              <a:rPr lang="ru-RU" sz="2300" b="1" dirty="0">
                <a:sym typeface="+mn-ea"/>
              </a:rPr>
              <a:t>проезду к месту служебной командировки и обратно</a:t>
            </a:r>
            <a:r>
              <a:rPr lang="ru-RU" sz="2300" dirty="0">
                <a:sym typeface="+mn-ea"/>
              </a:rPr>
              <a:t>. </a:t>
            </a:r>
          </a:p>
          <a:p>
            <a:pPr marL="0" indent="0" algn="just">
              <a:buNone/>
            </a:pPr>
            <a:r>
              <a:rPr lang="ru-RU" sz="2300" dirty="0">
                <a:sym typeface="+mn-ea"/>
              </a:rPr>
              <a:t>	Расходы по проезду включают в себя</a:t>
            </a:r>
            <a:r>
              <a:rPr lang="en-US" sz="2300" dirty="0">
                <a:sym typeface="+mn-ea"/>
              </a:rPr>
              <a:t>:</a:t>
            </a:r>
          </a:p>
          <a:p>
            <a:pPr marL="0" indent="0" algn="just">
              <a:buNone/>
            </a:pPr>
            <a:r>
              <a:rPr lang="ru-RU" altLang="en-US" sz="2300" dirty="0">
                <a:sym typeface="+mn-ea"/>
              </a:rPr>
              <a:t>	- проезд транспортом</a:t>
            </a:r>
            <a:r>
              <a:rPr lang="en-US" altLang="en-US" sz="2300" dirty="0">
                <a:sym typeface="+mn-ea"/>
              </a:rPr>
              <a:t>;</a:t>
            </a:r>
            <a:endParaRPr lang="ru-RU" sz="2300" dirty="0">
              <a:sym typeface="+mn-ea"/>
            </a:endParaRPr>
          </a:p>
          <a:p>
            <a:pPr marL="0" indent="0" algn="just">
              <a:buNone/>
            </a:pPr>
            <a:r>
              <a:rPr lang="ru-RU" sz="2300" dirty="0">
                <a:sym typeface="+mn-ea"/>
              </a:rPr>
              <a:t>	- проезд (в том числе </a:t>
            </a:r>
            <a:r>
              <a:rPr lang="ru-RU" sz="2300" b="1" dirty="0">
                <a:sym typeface="+mn-ea"/>
              </a:rPr>
              <a:t>трансфер, такси</a:t>
            </a:r>
            <a:r>
              <a:rPr lang="ru-RU" sz="2300" dirty="0">
                <a:sym typeface="+mn-ea"/>
              </a:rPr>
              <a:t>) до вокзала, аэропорта или пристани, а также обратно</a:t>
            </a:r>
            <a:r>
              <a:rPr lang="en-US" altLang="ru-RU" sz="2300" dirty="0">
                <a:sym typeface="+mn-ea"/>
              </a:rPr>
              <a:t>;</a:t>
            </a:r>
          </a:p>
          <a:p>
            <a:pPr marL="0" indent="0" algn="just">
              <a:buNone/>
            </a:pPr>
            <a:r>
              <a:rPr lang="en-US" altLang="ru-RU" sz="2300" dirty="0">
                <a:sym typeface="+mn-ea"/>
              </a:rPr>
              <a:t>	- расходы по </a:t>
            </a:r>
            <a:r>
              <a:rPr lang="en-US" altLang="ru-RU" sz="2300" b="1" dirty="0">
                <a:sym typeface="+mn-ea"/>
              </a:rPr>
              <a:t>провозу багажа</a:t>
            </a:r>
            <a:r>
              <a:rPr lang="en-US" altLang="ru-RU" sz="2300" dirty="0">
                <a:sym typeface="+mn-ea"/>
              </a:rPr>
              <a:t> свыше норм бесплатного провоза </a:t>
            </a:r>
            <a:r>
              <a:rPr lang="ru-RU" altLang="en-US" sz="2300" dirty="0">
                <a:sym typeface="+mn-ea"/>
              </a:rPr>
              <a:t>(при </a:t>
            </a:r>
            <a:r>
              <a:rPr lang="en-US" altLang="ru-RU" sz="2300" dirty="0">
                <a:sym typeface="+mn-ea"/>
              </a:rPr>
              <a:t>выполнени</a:t>
            </a:r>
            <a:r>
              <a:rPr lang="ru-RU" altLang="en-US" sz="2300" dirty="0">
                <a:sym typeface="+mn-ea"/>
              </a:rPr>
              <a:t>и</a:t>
            </a:r>
            <a:r>
              <a:rPr lang="en-US" altLang="ru-RU" sz="2300" dirty="0">
                <a:sym typeface="+mn-ea"/>
              </a:rPr>
              <a:t> служебного поручения</a:t>
            </a:r>
            <a:r>
              <a:rPr lang="ru-RU" altLang="en-US" sz="2300" dirty="0">
                <a:sym typeface="+mn-ea"/>
              </a:rPr>
              <a:t>)</a:t>
            </a:r>
            <a:r>
              <a:rPr lang="en-US" altLang="ru-RU" sz="2300" dirty="0">
                <a:sym typeface="+mn-ea"/>
              </a:rPr>
              <a:t>;</a:t>
            </a:r>
          </a:p>
          <a:p>
            <a:pPr marL="0" indent="0" algn="just">
              <a:buNone/>
            </a:pPr>
            <a:r>
              <a:rPr lang="ru-RU" sz="2300" dirty="0">
                <a:sym typeface="+mn-ea"/>
              </a:rPr>
              <a:t>	- стоимость </a:t>
            </a:r>
            <a:r>
              <a:rPr lang="ru-RU" sz="2300" b="1" dirty="0">
                <a:sym typeface="+mn-ea"/>
              </a:rPr>
              <a:t>бронирования</a:t>
            </a:r>
            <a:r>
              <a:rPr lang="ru-RU" sz="2300" dirty="0">
                <a:sym typeface="+mn-ea"/>
              </a:rPr>
              <a:t>, </a:t>
            </a:r>
            <a:r>
              <a:rPr lang="ru-RU" sz="2300" b="1" dirty="0">
                <a:sym typeface="+mn-ea"/>
              </a:rPr>
              <a:t>комиссионных сборов</a:t>
            </a:r>
            <a:r>
              <a:rPr lang="ru-RU" sz="2300" dirty="0">
                <a:sym typeface="+mn-ea"/>
              </a:rPr>
              <a:t>, пользования </a:t>
            </a:r>
            <a:r>
              <a:rPr lang="ru-RU" sz="2300" b="1" dirty="0">
                <a:sym typeface="+mn-ea"/>
              </a:rPr>
              <a:t>комплектом спальных принадлежностей</a:t>
            </a:r>
            <a:r>
              <a:rPr lang="ru-RU" sz="2300" dirty="0">
                <a:sym typeface="+mn-ea"/>
              </a:rPr>
              <a:t>, а также </a:t>
            </a:r>
            <a:r>
              <a:rPr lang="ru-RU" sz="2300" b="1" dirty="0">
                <a:sym typeface="+mn-ea"/>
              </a:rPr>
              <a:t>сервисного обслуживания</a:t>
            </a:r>
            <a:r>
              <a:rPr lang="ru-RU" sz="2300" dirty="0">
                <a:sym typeface="+mn-ea"/>
              </a:rPr>
              <a:t>, включенного в цену проездного документа (билета).</a:t>
            </a:r>
          </a:p>
          <a:p>
            <a:pPr marL="0" indent="0" algn="just">
              <a:buNone/>
            </a:pPr>
            <a:r>
              <a:rPr lang="ru-RU" sz="2400" dirty="0">
                <a:sym typeface="+mn-ea"/>
              </a:rPr>
              <a:t>	</a:t>
            </a:r>
          </a:p>
          <a:p>
            <a:pPr marL="0" indent="0" algn="just">
              <a:buNone/>
            </a:pPr>
            <a:r>
              <a:rPr lang="ru-RU" sz="2400" dirty="0">
                <a:sym typeface="+mn-ea"/>
              </a:rPr>
              <a:t>	</a:t>
            </a:r>
            <a:endParaRPr lang="ru-RU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396240"/>
            <a:ext cx="8229600" cy="8985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Командировочные расходы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: </a:t>
            </a:r>
            <a:r>
              <a:rPr lang="ru-RU" altLang="en-US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пр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оезд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endParaRPr lang="ru-RU" altLang="en-US" sz="32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062355"/>
            <a:ext cx="8229600" cy="517525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ym typeface="+mn-ea"/>
              </a:rPr>
              <a:t>	</a:t>
            </a:r>
            <a:r>
              <a:rPr lang="ru-RU" sz="2500" dirty="0">
                <a:sym typeface="+mn-ea"/>
              </a:rPr>
              <a:t>Освобождаются от подоходного налога </a:t>
            </a:r>
            <a:r>
              <a:rPr lang="ru-RU" sz="2500" b="1" dirty="0">
                <a:sym typeface="+mn-ea"/>
              </a:rPr>
              <a:t>фактически произведенные и документально подтвержденные</a:t>
            </a:r>
            <a:r>
              <a:rPr lang="ru-RU" sz="2500" dirty="0">
                <a:sym typeface="+mn-ea"/>
              </a:rPr>
              <a:t> расходы</a:t>
            </a:r>
            <a:r>
              <a:rPr lang="en-US" sz="2500" dirty="0">
                <a:sym typeface="+mn-ea"/>
              </a:rPr>
              <a:t>:</a:t>
            </a:r>
            <a:endParaRPr lang="ru-RU" sz="2500" dirty="0">
              <a:sym typeface="+mn-ea"/>
            </a:endParaRPr>
          </a:p>
          <a:p>
            <a:pPr marL="0" indent="0" algn="just">
              <a:buNone/>
            </a:pPr>
            <a:r>
              <a:rPr lang="ru-RU" sz="2500" dirty="0">
                <a:sym typeface="+mn-ea"/>
              </a:rPr>
              <a:t>	- по проезду к месту командировки и обратно  если работник н</a:t>
            </a:r>
            <a:r>
              <a:rPr lang="ru-RU" sz="2500" dirty="0" smtClean="0">
                <a:sym typeface="+mn-ea"/>
              </a:rPr>
              <a:t>аходился в месте командировки в личных целях </a:t>
            </a:r>
            <a:r>
              <a:rPr lang="ru-RU" sz="2500" b="1" dirty="0" smtClean="0">
                <a:sym typeface="+mn-ea"/>
              </a:rPr>
              <a:t>в выходные дни, государственные и праздничные дни</a:t>
            </a:r>
            <a:r>
              <a:rPr lang="ru-RU" sz="2500" dirty="0" smtClean="0">
                <a:sym typeface="+mn-ea"/>
              </a:rPr>
              <a:t>, установленные и объявленные Президентом Республики Беларусь нерабочими</a:t>
            </a:r>
            <a:r>
              <a:rPr lang="en-US" sz="2500" dirty="0" smtClean="0">
                <a:sym typeface="+mn-ea"/>
              </a:rPr>
              <a:t>;</a:t>
            </a:r>
            <a:endParaRPr lang="ru-RU" sz="2500" dirty="0" smtClean="0">
              <a:sym typeface="+mn-ea"/>
            </a:endParaRPr>
          </a:p>
          <a:p>
            <a:pPr marL="0" indent="0" algn="just">
              <a:buNone/>
            </a:pPr>
            <a:r>
              <a:rPr lang="ru-RU" sz="2500" dirty="0">
                <a:sym typeface="+mn-ea"/>
              </a:rPr>
              <a:t>	-</a:t>
            </a:r>
            <a:r>
              <a:rPr lang="ru-RU" sz="2500" b="1" dirty="0">
                <a:sym typeface="+mn-ea"/>
              </a:rPr>
              <a:t> на такси, аренду автомобиля </a:t>
            </a:r>
            <a:r>
              <a:rPr lang="ru-RU" sz="2500" dirty="0">
                <a:sym typeface="+mn-ea"/>
              </a:rPr>
              <a:t>в пределах места командировки за границей.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dirty="0">
                <a:sym typeface="+mn-ea"/>
              </a:rPr>
              <a:t>	При отсутствии документов, подтверждающих оплату  - суммы возмещения освобождаются от подоходного налога в размере </a:t>
            </a:r>
            <a:r>
              <a:rPr lang="ru-RU" sz="2500" b="1" dirty="0">
                <a:sym typeface="+mn-ea"/>
              </a:rPr>
              <a:t>0,1 БВ</a:t>
            </a:r>
            <a:r>
              <a:rPr lang="ru-RU" sz="2500" dirty="0">
                <a:sym typeface="+mn-ea"/>
              </a:rPr>
              <a:t> </a:t>
            </a:r>
            <a:r>
              <a:rPr lang="en-US" altLang="ru-RU" sz="2500" dirty="0">
                <a:sym typeface="+mn-ea"/>
              </a:rPr>
              <a:t>(</a:t>
            </a:r>
            <a:r>
              <a:rPr lang="ru-RU" sz="2500" dirty="0">
                <a:sym typeface="+mn-ea"/>
              </a:rPr>
              <a:t>в каждую сторону</a:t>
            </a:r>
            <a:r>
              <a:rPr lang="en-US" altLang="ru-RU" sz="2500" dirty="0">
                <a:sym typeface="+mn-ea"/>
              </a:rPr>
              <a:t>)</a:t>
            </a:r>
            <a:r>
              <a:rPr lang="ru-RU" sz="2500" dirty="0">
                <a:sym typeface="+mn-ea"/>
              </a:rPr>
              <a:t>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altLang="en-US"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29920"/>
            <a:ext cx="8229600" cy="6915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Командировочные расходы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: </a:t>
            </a:r>
            <a:r>
              <a:rPr lang="ru-RU" altLang="en-US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найм жилья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endParaRPr lang="ru-RU" altLang="en-US" sz="32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321435"/>
            <a:ext cx="8229600" cy="4916170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en-US"/>
              <a:t>	</a:t>
            </a:r>
            <a:r>
              <a:rPr lang="ru-RU" altLang="en-US" sz="2600"/>
              <a:t>Освобождаются от подоходного налога </a:t>
            </a:r>
            <a:r>
              <a:rPr lang="ru-RU" sz="2600" b="1" dirty="0">
                <a:sym typeface="+mn-ea"/>
              </a:rPr>
              <a:t>расходы по найму жилого помещения</a:t>
            </a:r>
            <a:r>
              <a:rPr lang="ru-RU" sz="2600" dirty="0">
                <a:sym typeface="+mn-ea"/>
              </a:rPr>
              <a:t> в размерах, установленных законодательством (приложение 1 и 2 к Положению о командировках).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sym typeface="+mn-ea"/>
              </a:rPr>
              <a:t>	В случаях, когда законодательством предусмотрено возмещение (оплата) расходов по найму жилого помещения на основании </a:t>
            </a:r>
            <a:r>
              <a:rPr lang="ru-RU" sz="2600" b="1" dirty="0">
                <a:sym typeface="+mn-ea"/>
              </a:rPr>
              <a:t>подтверждающих документов</a:t>
            </a:r>
            <a:r>
              <a:rPr lang="ru-RU" sz="2600" dirty="0">
                <a:sym typeface="+mn-ea"/>
              </a:rPr>
              <a:t>, суммы такого возмещения (оплаты) освобождаются от подоходного в размере </a:t>
            </a:r>
            <a:r>
              <a:rPr lang="ru-RU" sz="2600" b="1" dirty="0">
                <a:sym typeface="+mn-ea"/>
              </a:rPr>
              <a:t>фактически произведенных и документально подтвержденных расходов</a:t>
            </a:r>
            <a:r>
              <a:rPr lang="ru-RU" sz="2600" dirty="0">
                <a:sym typeface="+mn-ea"/>
              </a:rPr>
              <a:t>.</a:t>
            </a:r>
            <a:endParaRPr lang="ru-RU" altLang="en-US" sz="2600"/>
          </a:p>
          <a:p>
            <a:pPr marL="0" indent="0">
              <a:buNone/>
            </a:pPr>
            <a:endParaRPr lang="ru-RU" altLang="en-US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81355"/>
            <a:ext cx="8229600" cy="68389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Командировочные расходы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: </a:t>
            </a:r>
            <a:r>
              <a:rPr lang="ru-RU" altLang="en-US" sz="32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найм жилья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sym typeface="+mn-ea"/>
              </a:rPr>
            </a:br>
            <a:endParaRPr lang="ru-RU" altLang="en-US" sz="32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271270"/>
            <a:ext cx="8229600" cy="4966335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ru-RU" sz="2500" b="1" dirty="0" smtClean="0">
                <a:sym typeface="+mn-ea"/>
              </a:rPr>
              <a:t>	</a:t>
            </a:r>
            <a:r>
              <a:rPr lang="ru-RU" altLang="en-US" sz="2400" b="1" dirty="0" smtClean="0">
                <a:sym typeface="+mn-ea"/>
              </a:rPr>
              <a:t>Пример п</a:t>
            </a:r>
            <a:r>
              <a:rPr lang="ru-RU" sz="2400" b="1" dirty="0" smtClean="0">
                <a:sym typeface="+mn-ea"/>
              </a:rPr>
              <a:t>редоставления документов о найме жилого помещения при командировке за границу.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ym typeface="+mn-ea"/>
              </a:rPr>
              <a:t>	Если фактические расходы по найму жилья   превысили сумму, рассчитанную в размерах, установленных в приложении 2 (исходя из количества ночей), то возмещение расходов производится </a:t>
            </a:r>
            <a:r>
              <a:rPr lang="ru-RU" sz="2400" b="1" dirty="0">
                <a:sym typeface="+mn-ea"/>
              </a:rPr>
              <a:t>на основании подтверждающих документов</a:t>
            </a:r>
            <a:r>
              <a:rPr lang="ru-RU" sz="2400" dirty="0">
                <a:sym typeface="+mn-ea"/>
              </a:rPr>
              <a:t> в размерах, не превышающих установленные для страны пребывания в приложении 2, исходя из количества суток (календарных дней) командировки.</a:t>
            </a:r>
          </a:p>
          <a:p>
            <a:pPr marL="0" indent="0" algn="just">
              <a:buNone/>
            </a:pPr>
            <a:r>
              <a:rPr lang="ru-RU" sz="2400" dirty="0">
                <a:sym typeface="+mn-ea"/>
              </a:rPr>
              <a:t>	</a:t>
            </a:r>
            <a:r>
              <a:rPr lang="ru-RU" sz="2400" b="1" dirty="0">
                <a:sym typeface="+mn-ea"/>
              </a:rPr>
              <a:t>В рассматриваемой ситуации сумма возмещения расходов по найму жилья по документам освобождается от подоходного налога.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605" y="673100"/>
            <a:ext cx="8229600" cy="812165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Командировочные расходы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: </a:t>
            </a:r>
            <a:r>
              <a:rPr lang="ru-RU" altLang="en-US" sz="29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водители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 </a:t>
            </a:r>
            <a:endParaRPr lang="ru-RU" altLang="en-US" sz="29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607185"/>
            <a:ext cx="8229600" cy="463042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ym typeface="+mn-ea"/>
              </a:rPr>
              <a:t>	</a:t>
            </a:r>
            <a:r>
              <a:rPr lang="ru-RU" sz="2600" dirty="0" smtClean="0">
                <a:sym typeface="+mn-ea"/>
              </a:rPr>
              <a:t>Освобождается от подоходного налога общая </a:t>
            </a:r>
            <a:r>
              <a:rPr lang="ru-RU" sz="2600" dirty="0">
                <a:sym typeface="+mn-ea"/>
              </a:rPr>
              <a:t>выплата, возмещающая </a:t>
            </a:r>
            <a:r>
              <a:rPr lang="ru-RU" sz="2600" b="1" dirty="0">
                <a:sym typeface="+mn-ea"/>
              </a:rPr>
              <a:t>водителям, осуществляющим внутриреспубликанские и (или) международные автомобильные перевозки</a:t>
            </a:r>
            <a:r>
              <a:rPr lang="ru-RU" sz="2600" dirty="0">
                <a:sym typeface="+mn-ea"/>
              </a:rPr>
              <a:t>, расходы по найму жилого помещения и суточные, определяемая в порядке, установленном законодательством.</a:t>
            </a:r>
          </a:p>
          <a:p>
            <a:pPr marL="0" indent="0" algn="just">
              <a:buNone/>
            </a:pPr>
            <a:r>
              <a:rPr lang="ru-RU" sz="2600" i="1" dirty="0">
                <a:sym typeface="+mn-ea"/>
              </a:rPr>
              <a:t>	Справочно </a:t>
            </a:r>
            <a:r>
              <a:rPr lang="en-US" sz="2600" i="1" dirty="0">
                <a:sym typeface="+mn-ea"/>
              </a:rPr>
              <a:t>: </a:t>
            </a:r>
            <a:r>
              <a:rPr lang="ru-RU" altLang="en-US" sz="2600" i="1" dirty="0">
                <a:sym typeface="+mn-ea"/>
              </a:rPr>
              <a:t>данный</a:t>
            </a:r>
            <a:r>
              <a:rPr lang="ru-RU" sz="2600" i="1" dirty="0">
                <a:sym typeface="+mn-ea"/>
              </a:rPr>
              <a:t> порядок установлен пунктом 37 Положения о командировках.</a:t>
            </a:r>
          </a:p>
          <a:p>
            <a:pPr marL="0" indent="0" algn="just">
              <a:buNone/>
            </a:pPr>
            <a:r>
              <a:rPr lang="ru-RU" sz="2600" dirty="0">
                <a:sym typeface="+mn-ea"/>
              </a:rPr>
              <a:t>	</a:t>
            </a:r>
            <a:endParaRPr lang="ru-RU" altLang="en-US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одложк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Подложка1</Template>
  <TotalTime>17</TotalTime>
  <Words>66</Words>
  <Application>WPS Presentation</Application>
  <PresentationFormat>Экран (4:3)</PresentationFormat>
  <Paragraphs>119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Подложка1</vt:lpstr>
      <vt:lpstr>Слайд 1</vt:lpstr>
      <vt:lpstr>Спортивные соревнования </vt:lpstr>
      <vt:lpstr>Оплата стоимости семинаров </vt:lpstr>
      <vt:lpstr> Командировочные расходы: суточные </vt:lpstr>
      <vt:lpstr> Командировочные расходы: проезд </vt:lpstr>
      <vt:lpstr> Командировочные расходы: проезд </vt:lpstr>
      <vt:lpstr> Командировочные расходы: найм жилья </vt:lpstr>
      <vt:lpstr> Командировочные расходы: найм жилья </vt:lpstr>
      <vt:lpstr>Командировочные расходы: водители </vt:lpstr>
      <vt:lpstr>Командировочные расходы: водители </vt:lpstr>
      <vt:lpstr>Возмещение аналогичных расходов иным лицам</vt:lpstr>
      <vt:lpstr>Стандартный налоговый вычет</vt:lpstr>
      <vt:lpstr> Социальный налоговый вычет </vt:lpstr>
      <vt:lpstr>Социальный налоговый вычет</vt:lpstr>
      <vt:lpstr>Имущественный налоговый вычет</vt:lpstr>
      <vt:lpstr>Дивиденды по ставке 6 %</vt:lpstr>
      <vt:lpstr>Изменения на 2020 год </vt:lpstr>
      <vt:lpstr> Изменения на 2020 год  </vt:lpstr>
      <vt:lpstr>Изменения на 2020 год </vt:lpstr>
      <vt:lpstr> Изменения на 2020 год  </vt:lpstr>
      <vt:lpstr> Изменения на 2020 год  </vt:lpstr>
      <vt:lpstr> Изменения на 2020 год  </vt:lpstr>
      <vt:lpstr> Изменения на 2020 год  </vt:lpstr>
      <vt:lpstr>СПАСИБО ЗА ВНИМАНИЕ!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o.tarakanova</dc:creator>
  <cp:lastModifiedBy>Василий</cp:lastModifiedBy>
  <cp:revision>222</cp:revision>
  <dcterms:created xsi:type="dcterms:W3CDTF">2019-04-03T14:45:00Z</dcterms:created>
  <dcterms:modified xsi:type="dcterms:W3CDTF">2020-02-20T07:50:32Z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1049-11.2.0.9144</vt:lpwstr>
  </property>
</Properties>
</file>