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344" r:id="rId2"/>
    <p:sldId id="369" r:id="rId3"/>
    <p:sldId id="370" r:id="rId4"/>
    <p:sldId id="371" r:id="rId5"/>
    <p:sldId id="372" r:id="rId6"/>
    <p:sldId id="373" r:id="rId7"/>
    <p:sldId id="374" r:id="rId8"/>
    <p:sldId id="375" r:id="rId9"/>
    <p:sldId id="378" r:id="rId10"/>
    <p:sldId id="379" r:id="rId11"/>
    <p:sldId id="380" r:id="rId12"/>
    <p:sldId id="382" r:id="rId13"/>
    <p:sldId id="383" r:id="rId14"/>
    <p:sldId id="384" r:id="rId15"/>
    <p:sldId id="385" r:id="rId16"/>
    <p:sldId id="386" r:id="rId17"/>
    <p:sldId id="387" r:id="rId18"/>
    <p:sldId id="367" r:id="rId19"/>
    <p:sldId id="368" r:id="rId20"/>
    <p:sldId id="266" r:id="rId21"/>
    <p:sldId id="267" r:id="rId22"/>
    <p:sldId id="268" r:id="rId23"/>
    <p:sldId id="269" r:id="rId24"/>
    <p:sldId id="302" r:id="rId25"/>
    <p:sldId id="349" r:id="rId26"/>
    <p:sldId id="311" r:id="rId27"/>
    <p:sldId id="356" r:id="rId28"/>
    <p:sldId id="358" r:id="rId29"/>
    <p:sldId id="312" r:id="rId30"/>
    <p:sldId id="313" r:id="rId31"/>
    <p:sldId id="306" r:id="rId32"/>
    <p:sldId id="317" r:id="rId33"/>
    <p:sldId id="318" r:id="rId34"/>
    <p:sldId id="319" r:id="rId35"/>
    <p:sldId id="355" r:id="rId36"/>
    <p:sldId id="321" r:id="rId37"/>
    <p:sldId id="350" r:id="rId38"/>
    <p:sldId id="322" r:id="rId39"/>
    <p:sldId id="352" r:id="rId40"/>
    <p:sldId id="365" r:id="rId41"/>
    <p:sldId id="366" r:id="rId42"/>
    <p:sldId id="277" r:id="rId43"/>
    <p:sldId id="300" r:id="rId44"/>
    <p:sldId id="351" r:id="rId45"/>
    <p:sldId id="359" r:id="rId46"/>
    <p:sldId id="360" r:id="rId47"/>
    <p:sldId id="354" r:id="rId48"/>
    <p:sldId id="337" r:id="rId49"/>
    <p:sldId id="339" r:id="rId50"/>
    <p:sldId id="340" r:id="rId51"/>
    <p:sldId id="259" r:id="rId5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1F5EE-0EB3-467C-B11A-435107F0698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F6CFB-4B85-4AAB-AF10-7CE98F3B61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D66DA-7EA3-4957-BE4B-126C30A1114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3CAE744-5410-44B3-904F-BE68016EC412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AF10F02-415D-42C7-B695-87FE3B9E7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A9EC31F-CDA3-4C00-AFFA-42D05355582D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59345B3-0278-4C3B-8DF8-F830EDA23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CB50D6-5D62-4C94-995A-209343E1A1FE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F019F2B-AADF-4393-8C56-ED84AB824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>
            <a:lvl1pPr>
              <a:defRPr sz="4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2BF930-A29C-42FC-A0A9-BA9DE820C609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15555E2-4D86-488B-9F70-12051A86F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522C3D2-D13D-4F9A-BAB9-6C6A40D91995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7EE867F-9A2A-4C8C-AB2D-E6ED93AE7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16F8817-1AA2-438A-BA4B-913E43C4B679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E785C3F-9E07-4F71-8346-731B44443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5E36EF-CBBB-4F4F-8E1C-F5D48DA15DCA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6CA29B3-6D79-4812-999D-F9978B46C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E1D45F1-AF8B-4D70-AED0-21659D9A07F0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670040-0BF1-4D54-A590-2BD9D6B90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5219A5F-5936-4042-8DED-9CDB35818A9A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03F826F-25F4-448F-BE22-85F0D47B0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2169F74-789E-4786-A1A2-E8F1016FAEEC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A8D2EB9-EC66-495F-8F71-D7773D17D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79388" y="1628775"/>
            <a:ext cx="87852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70E92EA8AD54494FDC4A14B2D4EEA454C83EF197FB40CF6D2FEFFF87B792CD0F4C00828731757ABD68E61A93Dh5K5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5AC69BA3A5030355FBE32DF179AECBAF13ED7A2B1C544C0EB97C0330ABBB11AF62DE16F9CF9F5389ED3F39E839S3ZCG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27C8EF0138B1AE79D77DFA4B4A1517DB73E1CD3A6DAD862E5A609C4219DCCF44B4F0042416B9F5A3F435012C0p6w6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916833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Особенности исчисления банками налога на прибыль: актуальные вопросы</a:t>
            </a:r>
            <a:r>
              <a:rPr lang="ru-RU" sz="3600" b="1" dirty="0">
                <a:latin typeface="Georgia" pitchFamily="18" charset="0"/>
              </a:rPr>
              <a:t/>
            </a:r>
            <a:br>
              <a:rPr lang="ru-RU" sz="3600" b="1" dirty="0">
                <a:latin typeface="Georgia" pitchFamily="18" charset="0"/>
              </a:rPr>
            </a:br>
            <a:endParaRPr lang="ru-RU" sz="3600" dirty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27118" y="4941168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>
              <a:lnSpc>
                <a:spcPct val="80000"/>
              </a:lnSpc>
              <a:defRPr/>
            </a:pPr>
            <a:r>
              <a:rPr lang="ru-RU" i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Начальник управления</a:t>
            </a:r>
          </a:p>
          <a:p>
            <a:pPr algn="r" eaLnBrk="1" hangingPunct="1">
              <a:lnSpc>
                <a:spcPct val="80000"/>
              </a:lnSpc>
              <a:buNone/>
              <a:defRPr/>
            </a:pPr>
            <a:r>
              <a:rPr lang="ru-RU" i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прямого налогообложения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ru-RU" i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главного управления </a:t>
            </a:r>
          </a:p>
          <a:p>
            <a:pPr algn="r" eaLnBrk="1" hangingPunct="1">
              <a:lnSpc>
                <a:spcPct val="80000"/>
              </a:lnSpc>
              <a:buNone/>
              <a:defRPr/>
            </a:pPr>
            <a:r>
              <a:rPr lang="ru-RU" i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методологии налогообложения 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ru-RU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Тарасевич</a:t>
            </a:r>
            <a:r>
              <a:rPr lang="ru-RU" i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Ольга Александровна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Внереализационные доходы банка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680520"/>
          </a:xfrm>
        </p:spPr>
        <p:txBody>
          <a:bodyPr/>
          <a:lstStyle/>
          <a:p>
            <a:endParaRPr lang="ru-RU" sz="2000" dirty="0" smtClean="0"/>
          </a:p>
          <a:p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внереализационные доходы, за исключением внереализационных доходов, указанных в подпунктах 3.4, 3.26, 3.27, 3.32 и пункта 3 статьи 174 Налогового кодекса </a:t>
            </a:r>
            <a:r>
              <a:rPr lang="ru-RU" sz="2000" i="1" dirty="0" smtClean="0"/>
              <a:t>(учитываются при определении валовой прибыли как банковские доходы)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доходы, относящиеся к уменьшению резервов</a:t>
            </a:r>
          </a:p>
          <a:p>
            <a:endParaRPr lang="ru-RU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Доходы банков в виде уменьшения резервов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680520"/>
          </a:xfrm>
        </p:spPr>
        <p:txBody>
          <a:bodyPr/>
          <a:lstStyle/>
          <a:p>
            <a:r>
              <a:rPr lang="ru-RU" sz="2400" i="1" dirty="0" smtClean="0"/>
              <a:t>суммы уменьшения резерва</a:t>
            </a:r>
          </a:p>
          <a:p>
            <a:r>
              <a:rPr lang="ru-RU" sz="2400" i="1" dirty="0" smtClean="0"/>
              <a:t>суммы аннулирования отчислений в резервы</a:t>
            </a:r>
          </a:p>
          <a:p>
            <a:endParaRPr lang="ru-RU" sz="500" dirty="0" smtClean="0"/>
          </a:p>
          <a:p>
            <a:endParaRPr lang="ru-RU" sz="500" dirty="0" smtClean="0"/>
          </a:p>
          <a:p>
            <a:endParaRPr lang="ru-RU" sz="500" dirty="0" smtClean="0"/>
          </a:p>
          <a:p>
            <a:r>
              <a:rPr lang="ru-RU" sz="2400" dirty="0" smtClean="0"/>
              <a:t>По резервам, создаваемым в порядке, установленном Национальным банком РБ </a:t>
            </a:r>
          </a:p>
          <a:p>
            <a:endParaRPr lang="ru-RU" sz="200" dirty="0" smtClean="0"/>
          </a:p>
          <a:p>
            <a:r>
              <a:rPr lang="ru-RU" sz="2400" i="1" dirty="0" smtClean="0"/>
              <a:t>постановление Правления НБ РБ от 28.09.2006 № 138 </a:t>
            </a:r>
          </a:p>
          <a:p>
            <a:pPr marL="457200" indent="-457200">
              <a:lnSpc>
                <a:spcPts val="1800"/>
              </a:lnSpc>
              <a:spcBef>
                <a:spcPts val="0"/>
              </a:spcBef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lnSpc>
                <a:spcPts val="18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специальный резерв на покрытие возможных убытков по активам, подверженным кредитному риску</a:t>
            </a:r>
          </a:p>
          <a:p>
            <a:pPr marL="457200" indent="-457200">
              <a:lnSpc>
                <a:spcPts val="1800"/>
              </a:lnSpc>
              <a:spcBef>
                <a:spcPts val="0"/>
              </a:spcBef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lnSpc>
                <a:spcPts val="18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специальный резерв на покрытие возможных убытков по операциям, не отраженным на балансе</a:t>
            </a:r>
          </a:p>
          <a:p>
            <a:r>
              <a:rPr lang="ru-RU" sz="2400" i="1" dirty="0" smtClean="0"/>
              <a:t>постановление Правления НБ РБ от 30 июля 2009 г. № 125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ru-RU" sz="2400" dirty="0" smtClean="0"/>
              <a:t>резерв по начисленным и неполученным доходам</a:t>
            </a:r>
            <a:endParaRPr lang="ru-RU" sz="2400" i="1" dirty="0" smtClean="0"/>
          </a:p>
          <a:p>
            <a:pPr marL="0" indent="342900" algn="just">
              <a:buNone/>
            </a:pPr>
            <a:endParaRPr lang="ru-RU" sz="2400" b="1" dirty="0" smtClean="0"/>
          </a:p>
          <a:p>
            <a:pPr algn="ctr"/>
            <a:endParaRPr lang="ru-RU" sz="2400" i="1" dirty="0" smtClean="0"/>
          </a:p>
          <a:p>
            <a:pPr marL="0" indent="342900" algn="just">
              <a:buNone/>
            </a:pPr>
            <a:endParaRPr lang="ru-RU" b="1" dirty="0" smtClean="0"/>
          </a:p>
          <a:p>
            <a:pPr marL="0" indent="342900" algn="just">
              <a:buNone/>
            </a:pPr>
            <a:endParaRPr lang="ru-RU" b="1" dirty="0" smtClean="0"/>
          </a:p>
          <a:p>
            <a:pPr marL="0" indent="342900" algn="just">
              <a:buNone/>
            </a:pPr>
            <a:endParaRPr lang="ru-RU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Расходы банков для исчисления налога на прибыль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680520"/>
          </a:xfrm>
        </p:spPr>
        <p:txBody>
          <a:bodyPr/>
          <a:lstStyle/>
          <a:p>
            <a:endParaRPr lang="ru-RU" sz="2000" dirty="0" smtClean="0"/>
          </a:p>
          <a:p>
            <a:pPr algn="ctr"/>
            <a:r>
              <a:rPr lang="ru-RU" sz="2400" dirty="0" smtClean="0"/>
              <a:t>Расходы, относящиеся в соответствии с нормативными правовыми актами Национального банка РБ к:</a:t>
            </a:r>
          </a:p>
          <a:p>
            <a:pPr algn="ctr"/>
            <a:r>
              <a:rPr lang="ru-RU" sz="2400" dirty="0" smtClean="0"/>
              <a:t>процентным расходам</a:t>
            </a:r>
          </a:p>
          <a:p>
            <a:pPr algn="ctr"/>
            <a:r>
              <a:rPr lang="ru-RU" sz="2400" dirty="0" smtClean="0"/>
              <a:t>комиссионным расходам </a:t>
            </a:r>
          </a:p>
          <a:p>
            <a:pPr algn="ctr"/>
            <a:r>
              <a:rPr lang="ru-RU" sz="2400" dirty="0" smtClean="0"/>
              <a:t>прочим банковским расходам </a:t>
            </a:r>
          </a:p>
          <a:p>
            <a:pPr algn="ctr"/>
            <a:r>
              <a:rPr lang="ru-RU" sz="2400" dirty="0" smtClean="0"/>
              <a:t>операционным расходам</a:t>
            </a:r>
          </a:p>
          <a:p>
            <a:pPr algn="ctr"/>
            <a:r>
              <a:rPr lang="ru-RU" sz="2400" dirty="0" smtClean="0"/>
              <a:t>долгам, списанным с баланса</a:t>
            </a:r>
          </a:p>
          <a:p>
            <a:pPr algn="ctr"/>
            <a:r>
              <a:rPr lang="ru-RU" sz="2400" dirty="0" smtClean="0"/>
              <a:t>инвестиционный вычет</a:t>
            </a:r>
          </a:p>
          <a:p>
            <a:pPr marL="0" indent="342900" algn="just">
              <a:buNone/>
            </a:pPr>
            <a:endParaRPr lang="ru-RU" b="1" dirty="0" smtClean="0"/>
          </a:p>
          <a:p>
            <a:pPr marL="0" indent="342900" algn="just">
              <a:buNone/>
            </a:pPr>
            <a:endParaRPr lang="ru-RU" b="1" dirty="0" smtClean="0"/>
          </a:p>
          <a:p>
            <a:pPr marL="0" indent="342900" algn="just">
              <a:buNone/>
            </a:pPr>
            <a:endParaRPr lang="ru-RU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>Внереализационные расходы банка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468052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Внереализационные </a:t>
            </a:r>
            <a:r>
              <a:rPr lang="ru-RU" sz="2000" dirty="0" smtClean="0"/>
              <a:t>расходы, за исключением внереализационных расходов, указанных в подпунктах 3.30, 3.31, 3.44, 3.50 и пункта 3 статьи 174 Налогового кодекса </a:t>
            </a:r>
          </a:p>
          <a:p>
            <a:pPr marL="457200" indent="-457200">
              <a:buNone/>
            </a:pPr>
            <a:r>
              <a:rPr lang="ru-RU" sz="2400" i="1" dirty="0" smtClean="0"/>
              <a:t>      </a:t>
            </a:r>
            <a:r>
              <a:rPr lang="ru-RU" sz="2000" i="1" dirty="0" smtClean="0"/>
              <a:t>(учитываются при определении валовой прибыли как банковские расходы)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ru-RU" sz="2000" dirty="0" smtClean="0"/>
              <a:t>суммы </a:t>
            </a:r>
            <a:r>
              <a:rPr lang="ru-RU" sz="2000" dirty="0" smtClean="0"/>
              <a:t>отчислений в </a:t>
            </a:r>
            <a:r>
              <a:rPr lang="ru-RU" sz="2000" dirty="0" smtClean="0"/>
              <a:t>резервы</a:t>
            </a:r>
          </a:p>
          <a:p>
            <a:pPr marL="514350" indent="-514350">
              <a:buFont typeface="+mj-lt"/>
              <a:buAutoNum type="arabicPeriod" startAt="2"/>
            </a:pPr>
            <a:endParaRPr lang="ru-RU" sz="2000" dirty="0" smtClean="0"/>
          </a:p>
          <a:p>
            <a:pPr algn="ctr"/>
            <a:r>
              <a:rPr lang="ru-RU" sz="2000" b="1" i="1" u="sng" dirty="0" smtClean="0"/>
              <a:t>Подпункт 3.23 пункта 3 статьи 175 Налогового кодекса: </a:t>
            </a:r>
          </a:p>
          <a:p>
            <a:pPr algn="just"/>
            <a:r>
              <a:rPr lang="ru-RU" sz="2000" dirty="0" smtClean="0"/>
              <a:t>В состав внереализационных расходов убытки </a:t>
            </a:r>
            <a:r>
              <a:rPr lang="ru-RU" sz="2000" dirty="0" smtClean="0"/>
              <a:t>от списания дебиторской задолженности, невозможной (нереальной) для взыскания.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2000" dirty="0" smtClean="0"/>
              <a:t>Убытки </a:t>
            </a:r>
            <a:r>
              <a:rPr lang="ru-RU" sz="2000" dirty="0" smtClean="0"/>
              <a:t>от списания дебиторской задолженности в связи со смертью (объявлением умершим) </a:t>
            </a:r>
            <a:r>
              <a:rPr lang="ru-RU" sz="2000" b="1" i="1" dirty="0" smtClean="0"/>
              <a:t>кредитора банком отражаются на дату признания такого расхода в бухгалтерском учете</a:t>
            </a:r>
            <a:r>
              <a:rPr lang="ru-RU" sz="2000" dirty="0" smtClean="0"/>
              <a:t> в соответствии с законодательством.</a:t>
            </a:r>
          </a:p>
          <a:p>
            <a:pPr marL="514350" indent="-514350">
              <a:buFont typeface="+mj-lt"/>
              <a:buAutoNum type="arabicPeriod" startAt="2"/>
            </a:pPr>
            <a:endParaRPr lang="ru-RU" sz="2400" dirty="0" smtClean="0"/>
          </a:p>
          <a:p>
            <a:endParaRPr lang="ru-RU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2800" smtClean="0"/>
              <a:t/>
            </a:r>
            <a:br>
              <a:rPr lang="ru-RU" sz="2800" smtClean="0"/>
            </a:br>
            <a:r>
              <a:rPr lang="ru-RU" smtClean="0"/>
              <a:t>Расходы банков в виде </a:t>
            </a:r>
            <a:br>
              <a:rPr lang="ru-RU" smtClean="0"/>
            </a:br>
            <a:r>
              <a:rPr lang="ru-RU" smtClean="0"/>
              <a:t>отчислений в резервы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680520"/>
          </a:xfrm>
        </p:spPr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По </a:t>
            </a:r>
            <a:r>
              <a:rPr lang="ru-RU" sz="2400" dirty="0" smtClean="0"/>
              <a:t>резервам, создаваемым в порядке, установленном Национальным банком РБ </a:t>
            </a:r>
          </a:p>
          <a:p>
            <a:r>
              <a:rPr lang="ru-RU" sz="2400" i="1" dirty="0" smtClean="0"/>
              <a:t>постановление </a:t>
            </a:r>
            <a:r>
              <a:rPr lang="ru-RU" sz="2400" i="1" dirty="0" smtClean="0"/>
              <a:t>Правления НБ РБ от 28.09.2006 № 138 </a:t>
            </a:r>
          </a:p>
          <a:p>
            <a:pPr marL="457200" indent="-457200">
              <a:lnSpc>
                <a:spcPts val="1800"/>
              </a:lnSpc>
              <a:spcBef>
                <a:spcPts val="0"/>
              </a:spcBef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lnSpc>
                <a:spcPts val="18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специальный резерв на покрытие возможных убытков по активам, подверженным кредитному риску</a:t>
            </a:r>
          </a:p>
          <a:p>
            <a:pPr marL="457200" indent="-457200">
              <a:lnSpc>
                <a:spcPts val="1800"/>
              </a:lnSpc>
              <a:spcBef>
                <a:spcPts val="0"/>
              </a:spcBef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lnSpc>
                <a:spcPts val="18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специальный резерв на покрытие возможных убытков по операциям, не отраженным на балансе</a:t>
            </a:r>
          </a:p>
          <a:p>
            <a:endParaRPr lang="ru-RU" sz="2400" dirty="0" smtClean="0"/>
          </a:p>
          <a:p>
            <a:r>
              <a:rPr lang="ru-RU" sz="2400" i="1" dirty="0" smtClean="0"/>
              <a:t>постановление Правления НБ РБ от 30 июля 2009 г. № 125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ru-RU" sz="2400" dirty="0" smtClean="0"/>
              <a:t>резерв по начисленным и неполученным доходам</a:t>
            </a:r>
            <a:endParaRPr lang="ru-RU" sz="2400" i="1" dirty="0" smtClean="0"/>
          </a:p>
          <a:p>
            <a:pPr marL="0" indent="342900" algn="just">
              <a:buNone/>
            </a:pPr>
            <a:endParaRPr lang="ru-RU" b="1" dirty="0" smtClean="0"/>
          </a:p>
          <a:p>
            <a:pPr marL="0" indent="342900" algn="just">
              <a:buNone/>
            </a:pPr>
            <a:endParaRPr lang="ru-RU" b="1" dirty="0" smtClean="0"/>
          </a:p>
          <a:p>
            <a:pPr marL="0" indent="342900" algn="just">
              <a:buNone/>
            </a:pPr>
            <a:endParaRPr lang="ru-RU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2241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Первичные учетные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документы </a:t>
            </a:r>
            <a:r>
              <a:rPr lang="ru-RU" sz="3600" dirty="0" smtClean="0"/>
              <a:t>по расходам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320480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3200" i="1" dirty="0" smtClean="0"/>
              <a:t>Общее правило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Расходы банков, относящиеся к отчетному периоду, подтверждаемые первичными учетными документами, поступившими </a:t>
            </a:r>
            <a:r>
              <a:rPr lang="ru-RU" sz="2400" b="1" u="sng" dirty="0" smtClean="0"/>
              <a:t>по истечении этого отчетного периода</a:t>
            </a:r>
            <a:r>
              <a:rPr lang="ru-RU" sz="2400" dirty="0" smtClean="0"/>
              <a:t>, отражаются в том отчетном периоде, в котором поступили первичные учетные документы</a:t>
            </a:r>
          </a:p>
          <a:p>
            <a:endParaRPr lang="ru-RU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Первичные учетные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документы </a:t>
            </a:r>
            <a:r>
              <a:rPr lang="ru-RU" sz="3600" dirty="0" smtClean="0"/>
              <a:t>по расходам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392488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sz="3200" i="1" dirty="0" smtClean="0"/>
              <a:t>Исключение</a:t>
            </a:r>
          </a:p>
          <a:p>
            <a:pPr algn="ctr"/>
            <a:endParaRPr lang="ru-RU" sz="3200" i="1" dirty="0" smtClean="0"/>
          </a:p>
          <a:p>
            <a:pPr algn="ctr"/>
            <a:r>
              <a:rPr lang="ru-RU" sz="2400" dirty="0" smtClean="0"/>
              <a:t>Расходы </a:t>
            </a:r>
            <a:r>
              <a:rPr lang="ru-RU" sz="2400" dirty="0" smtClean="0"/>
              <a:t>банков, относящиеся к налоговому периоду, подтверждаемые первичными учетными документами, поступившими </a:t>
            </a:r>
            <a:r>
              <a:rPr lang="ru-RU" sz="2400" b="1" u="sng" dirty="0" smtClean="0"/>
              <a:t>по истечении налогового периода</a:t>
            </a:r>
            <a:r>
              <a:rPr lang="ru-RU" sz="2400" dirty="0" smtClean="0"/>
              <a:t>, отражаются в том налоговом периоде, к которому они относятся</a:t>
            </a:r>
          </a:p>
          <a:p>
            <a:endParaRPr lang="ru-RU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968552"/>
          </a:xfrm>
        </p:spPr>
        <p:txBody>
          <a:bodyPr/>
          <a:lstStyle/>
          <a:p>
            <a:endParaRPr lang="ru-RU" sz="20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 algn="ctr"/>
            <a:r>
              <a:rPr lang="ru-RU" sz="2400" dirty="0" smtClean="0"/>
              <a:t> </a:t>
            </a:r>
            <a:r>
              <a:rPr lang="ru-RU" sz="3200" dirty="0" smtClean="0"/>
              <a:t>Расходы банка, указанные в статьях 169-173 Налогового кодекса, учитываются при определении валовой прибыли в порядке, установленном указанными статьями</a:t>
            </a:r>
            <a:endParaRPr lang="ru-RU" sz="3200" b="1" dirty="0" smtClean="0"/>
          </a:p>
          <a:p>
            <a:pPr marL="0" indent="342900" algn="just">
              <a:buNone/>
            </a:pPr>
            <a:endParaRPr lang="ru-RU" b="1" dirty="0" smtClean="0"/>
          </a:p>
          <a:p>
            <a:pPr marL="0" indent="342900" algn="just">
              <a:buNone/>
            </a:pPr>
            <a:endParaRPr lang="ru-RU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Статья 173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80520"/>
          </a:xfrm>
        </p:spPr>
        <p:txBody>
          <a:bodyPr/>
          <a:lstStyle/>
          <a:p>
            <a:pPr algn="just"/>
            <a:r>
              <a:rPr lang="ru-RU" dirty="0" smtClean="0"/>
              <a:t>1. При налогообложении </a:t>
            </a:r>
            <a:r>
              <a:rPr lang="ru-RU" b="1" i="1" dirty="0" smtClean="0"/>
              <a:t>не учитываются следующие затраты:</a:t>
            </a:r>
          </a:p>
          <a:p>
            <a:pPr algn="just"/>
            <a:r>
              <a:rPr lang="ru-RU" dirty="0" smtClean="0"/>
              <a:t>1.17. страховые взносы по видам добровольного страхования, </a:t>
            </a:r>
            <a:r>
              <a:rPr lang="ru-RU" b="1" u="sng" dirty="0" smtClean="0"/>
              <a:t>за исключением </a:t>
            </a:r>
            <a:r>
              <a:rPr lang="ru-RU" dirty="0" smtClean="0"/>
              <a:t>страховых взносов по перечню видов добровольного страхования и порядку, определяемым Президентом Республики Беларусь, и страховых взносов, предусмотренных законодательством (в том числе иностранных государств), являющихся условием осуществления деятельности организациями, уплатившими эти взносы;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648072"/>
          </a:xfrm>
        </p:spPr>
        <p:txBody>
          <a:bodyPr>
            <a:noAutofit/>
          </a:bodyPr>
          <a:lstStyle/>
          <a:p>
            <a:r>
              <a:rPr lang="ru-RU" sz="2800" dirty="0" smtClean="0"/>
              <a:t>УКАЗ ПРЕЗИДЕНТА РЕСПУБЛИКИ БЕЛАРУСЬ </a:t>
            </a:r>
            <a:r>
              <a:rPr lang="ru-RU" sz="2800" dirty="0" smtClean="0"/>
              <a:t>от 19 </a:t>
            </a:r>
            <a:r>
              <a:rPr lang="ru-RU" sz="2800" dirty="0" smtClean="0"/>
              <a:t>мая 2008 г. N 280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80520"/>
          </a:xfrm>
        </p:spPr>
        <p:txBody>
          <a:bodyPr/>
          <a:lstStyle/>
          <a:p>
            <a:r>
              <a:rPr lang="ru-RU" sz="2400" dirty="0" smtClean="0"/>
              <a:t>1. Установить, что организации-страхователи </a:t>
            </a:r>
            <a:r>
              <a:rPr lang="ru-RU" sz="2400" b="1" dirty="0" smtClean="0"/>
              <a:t>включают в затраты по производству и реализации товаров (работ, услуг), </a:t>
            </a:r>
            <a:r>
              <a:rPr lang="ru-RU" sz="2400" dirty="0" smtClean="0"/>
              <a:t>учитываемые при налогообложении, страховые </a:t>
            </a:r>
            <a:r>
              <a:rPr lang="ru-RU" sz="2400" dirty="0" smtClean="0"/>
              <a:t>взносы по:</a:t>
            </a:r>
            <a:endParaRPr lang="ru-RU" sz="2400" dirty="0" smtClean="0"/>
          </a:p>
          <a:p>
            <a:pPr algn="just"/>
            <a:r>
              <a:rPr lang="ru-RU" sz="2400" dirty="0" smtClean="0"/>
              <a:t>1.2. </a:t>
            </a:r>
            <a:r>
              <a:rPr lang="ru-RU" sz="2400" dirty="0" smtClean="0"/>
              <a:t>страхованию </a:t>
            </a:r>
            <a:r>
              <a:rPr lang="ru-RU" sz="2400" dirty="0" smtClean="0"/>
              <a:t>имущества юридического лица </a:t>
            </a:r>
            <a:r>
              <a:rPr lang="ru-RU" sz="2400" b="1" i="1" u="sng" dirty="0" smtClean="0"/>
              <a:t>(в том числе товаров, предназначенных для реализации, </a:t>
            </a:r>
            <a:r>
              <a:rPr lang="ru-RU" sz="2400" dirty="0" smtClean="0"/>
              <a:t>наземных транспортных средств, воздушных, морских судов, судов внутреннего и смешанного (река - море) плавания), участвующего в процессе производства и (или) реализации товаров (выполнения работ, оказания услуг), </a:t>
            </a:r>
            <a:r>
              <a:rPr lang="ru-RU" sz="2400" b="1" i="1" u="sng" dirty="0" smtClean="0"/>
              <a:t>а также имущества, сданного в аренду (переданного в финансовую аренду (лизинг);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801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Объект налогообложения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по </a:t>
            </a:r>
            <a:r>
              <a:rPr lang="ru-RU" sz="3200" dirty="0" smtClean="0"/>
              <a:t>налогу на прибыль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248472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/>
              <a:t>Валовая прибыль</a:t>
            </a:r>
          </a:p>
          <a:p>
            <a:pPr algn="ctr"/>
            <a:endParaRPr lang="ru-RU" sz="500" b="1" dirty="0" smtClean="0"/>
          </a:p>
          <a:p>
            <a:pPr algn="ctr">
              <a:spcBef>
                <a:spcPts val="0"/>
              </a:spcBef>
            </a:pPr>
            <a:endParaRPr lang="ru-RU" sz="500" b="1" dirty="0" smtClean="0"/>
          </a:p>
          <a:p>
            <a:pPr algn="ctr">
              <a:spcBef>
                <a:spcPts val="0"/>
              </a:spcBef>
              <a:buNone/>
            </a:pPr>
            <a:r>
              <a:rPr lang="ru-RU" sz="2400" dirty="0" smtClean="0"/>
              <a:t>положительная (отрицательная) разница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 smtClean="0"/>
              <a:t>между суммами доходов и расходов банков</a:t>
            </a:r>
          </a:p>
          <a:p>
            <a:pPr algn="ctr">
              <a:spcBef>
                <a:spcPts val="0"/>
              </a:spcBef>
              <a:buNone/>
            </a:pPr>
            <a:endParaRPr lang="ru-RU" sz="2400" dirty="0" smtClean="0"/>
          </a:p>
          <a:p>
            <a:pPr algn="ctr">
              <a:spcBef>
                <a:spcPts val="0"/>
              </a:spcBef>
              <a:buNone/>
            </a:pPr>
            <a:r>
              <a:rPr lang="ru-RU" sz="2400" i="1" spc="-100" dirty="0" smtClean="0"/>
              <a:t>Валовая прибыль банка определяется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i="1" spc="-100" dirty="0" smtClean="0"/>
              <a:t>с учетом особенностей, установленных</a:t>
            </a:r>
          </a:p>
          <a:p>
            <a:pPr algn="ctr">
              <a:spcBef>
                <a:spcPts val="0"/>
              </a:spcBef>
              <a:buNone/>
            </a:pPr>
            <a:endParaRPr lang="ru-RU" sz="500" i="1" spc="-100" dirty="0" smtClean="0"/>
          </a:p>
          <a:p>
            <a:pPr lvl="6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пунктами 6-10 статьи 167 Налогового кодекса</a:t>
            </a:r>
          </a:p>
          <a:p>
            <a:pPr lvl="6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пунктами 3-4 статьи 168 Налогового кодекса</a:t>
            </a:r>
          </a:p>
          <a:p>
            <a:pPr lvl="6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статьей 178 Налогового кодекса</a:t>
            </a:r>
          </a:p>
          <a:p>
            <a:pPr lvl="6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статьей 179 Налогового кодекса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dirty="0"/>
              <a:t>Затраты, учитываемые при налогообложении </a:t>
            </a:r>
            <a:br>
              <a:rPr lang="ru-RU" dirty="0"/>
            </a:br>
            <a:r>
              <a:rPr lang="ru-RU" sz="2700" dirty="0"/>
              <a:t>(статья 169 Налогового кодекса Республики Беларусь 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384376"/>
          </a:xfrm>
        </p:spPr>
        <p:txBody>
          <a:bodyPr/>
          <a:lstStyle/>
          <a:p>
            <a:pPr marL="0" indent="342900" algn="just">
              <a:buNone/>
            </a:pPr>
            <a:r>
              <a:rPr lang="ru-RU" dirty="0"/>
              <a:t>К затратам, учитываемым при налогообложении, относятся:</a:t>
            </a:r>
          </a:p>
          <a:p>
            <a:pPr marL="0" indent="342900" algn="just"/>
            <a:r>
              <a:rPr lang="ru-RU" dirty="0"/>
              <a:t>затраты по производству и реализации товаров (работ, услуг), имущественных прав; </a:t>
            </a:r>
          </a:p>
          <a:p>
            <a:pPr marL="0" indent="342900" algn="just">
              <a:buNone/>
            </a:pPr>
            <a:r>
              <a:rPr lang="ru-RU" sz="2000" dirty="0"/>
              <a:t>(статья 170 Налогового кодекса Республики Беларусь)</a:t>
            </a:r>
            <a:endParaRPr lang="ru-RU" dirty="0"/>
          </a:p>
          <a:p>
            <a:pPr marL="0" indent="342900" algn="just"/>
            <a:r>
              <a:rPr lang="ru-RU" dirty="0"/>
              <a:t>нормируемые затраты. </a:t>
            </a:r>
          </a:p>
          <a:p>
            <a:pPr marL="0" indent="342900" algn="just">
              <a:buNone/>
            </a:pPr>
            <a:r>
              <a:rPr lang="ru-RU" sz="2000" dirty="0"/>
              <a:t>(статья 171 Налогового кодекса Республики Беларусь)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Инвестиционный вычет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По зданиям, сооружениям и передаточным устройствам, используемым в предпринимательской деятельности, и стоимости вложений в их реконструкцию — 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b="1" u="sng" dirty="0"/>
              <a:t>не более пятнадцати процентов </a:t>
            </a:r>
          </a:p>
          <a:p>
            <a:pPr algn="ctr">
              <a:buNone/>
            </a:pPr>
            <a:endParaRPr lang="ru-RU" b="1" u="sng" dirty="0"/>
          </a:p>
          <a:p>
            <a:pPr algn="ctr">
              <a:buNone/>
            </a:pPr>
            <a:r>
              <a:rPr lang="ru-RU" dirty="0"/>
              <a:t>первоначальной стоимости (</a:t>
            </a:r>
            <a:r>
              <a:rPr lang="ru-RU" dirty="0" err="1"/>
              <a:t>стоимости</a:t>
            </a:r>
            <a:r>
              <a:rPr lang="ru-RU" dirty="0"/>
              <a:t> вложений в их реконструкцию);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Инвестиционный вычет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По машинам и оборудованию, используемым в предпринимательской деятельности, и стоимости вложений в их реконструкцию, по транспортным средствам (за исключением легковых автомобилей, кроме относимых к специальным, а также используемых для оказания услуг такси) и стоимости вложений в их реконструкцию — </a:t>
            </a:r>
          </a:p>
          <a:p>
            <a:pPr algn="ctr">
              <a:buNone/>
            </a:pPr>
            <a:r>
              <a:rPr lang="ru-RU" b="1" u="sng" dirty="0"/>
              <a:t>не более тридцати процентов </a:t>
            </a:r>
          </a:p>
          <a:p>
            <a:pPr algn="ctr">
              <a:buNone/>
            </a:pPr>
            <a:r>
              <a:rPr lang="ru-RU" dirty="0"/>
              <a:t>первоначальной стоимости (</a:t>
            </a:r>
            <a:r>
              <a:rPr lang="ru-RU" dirty="0" err="1"/>
              <a:t>стоимости</a:t>
            </a:r>
            <a:r>
              <a:rPr lang="ru-RU" dirty="0"/>
              <a:t> вложений в их реконструкцию).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Нормируемые затраты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Командировочные расходы</a:t>
            </a:r>
          </a:p>
          <a:p>
            <a:r>
              <a:rPr lang="ru-RU" dirty="0"/>
              <a:t>Затраты на оплату стоимости ТЭР</a:t>
            </a:r>
          </a:p>
          <a:p>
            <a:r>
              <a:rPr lang="ru-RU" dirty="0"/>
              <a:t>Потери от недостачи и (или) порчи при хранении, транспортировке и (или) реализации</a:t>
            </a:r>
          </a:p>
          <a:p>
            <a:r>
              <a:rPr lang="ru-RU" dirty="0"/>
              <a:t>Расходы на управленческие услуги</a:t>
            </a:r>
          </a:p>
          <a:p>
            <a:r>
              <a:rPr lang="ru-RU" dirty="0"/>
              <a:t>Затраты по контролируемой задолженности</a:t>
            </a:r>
          </a:p>
          <a:p>
            <a:r>
              <a:rPr lang="ru-RU" dirty="0"/>
              <a:t>Затраты на оплату накладных расходов и технологических потерь</a:t>
            </a:r>
          </a:p>
          <a:p>
            <a:r>
              <a:rPr lang="ru-RU" dirty="0"/>
              <a:t>Прочие затраты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С 23 марта 2019 года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680520"/>
          </a:xfrm>
        </p:spPr>
        <p:txBody>
          <a:bodyPr/>
          <a:lstStyle/>
          <a:p>
            <a:pPr algn="ctr">
              <a:buNone/>
            </a:pPr>
            <a:r>
              <a:rPr lang="ru-RU" sz="4000" dirty="0"/>
              <a:t>постановление Совета Министров Республики Беларусь </a:t>
            </a:r>
          </a:p>
          <a:p>
            <a:pPr algn="ctr">
              <a:buNone/>
            </a:pPr>
            <a:r>
              <a:rPr lang="ru-RU" sz="4000" b="1" i="1" dirty="0"/>
              <a:t>от 19.03.2019 N 176</a:t>
            </a:r>
          </a:p>
          <a:p>
            <a:pPr algn="ctr">
              <a:buNone/>
            </a:pPr>
            <a:r>
              <a:rPr lang="ru-RU" i="1" u="sng" dirty="0"/>
              <a:t>(в ред. </a:t>
            </a:r>
            <a:r>
              <a:rPr lang="ru-RU" i="1" u="sng" dirty="0">
                <a:hlinkClick r:id="rId2"/>
              </a:rPr>
              <a:t>постановления Совмина от 04.09.2019 N 595)</a:t>
            </a:r>
          </a:p>
          <a:p>
            <a:pPr algn="ctr">
              <a:buNone/>
            </a:pPr>
            <a:r>
              <a:rPr lang="ru-RU" sz="4000" dirty="0"/>
              <a:t>"О порядке и размерах возмещения расходов, гарантиях и компенсациях при служебных командировках"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4E3BFC-21D2-4BAB-991A-FC90EC035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9.1.2. </a:t>
            </a:r>
            <a:r>
              <a:rPr lang="ru-RU" b="1" u="sng" dirty="0"/>
              <a:t>при командировании за границу:</a:t>
            </a:r>
          </a:p>
          <a:p>
            <a:endParaRPr lang="ru-RU" b="1" u="sng" dirty="0"/>
          </a:p>
          <a:p>
            <a:r>
              <a:rPr lang="ru-RU" dirty="0"/>
              <a:t>… проезд (в том числе трансфер, такси) </a:t>
            </a:r>
            <a:r>
              <a:rPr lang="ru-RU" b="1" i="1" dirty="0"/>
              <a:t>до вокзала, аэропорта или пристани, а также с вокзала, аэропорта или пристани к месту отправления</a:t>
            </a:r>
            <a:r>
              <a:rPr lang="ru-RU" dirty="0"/>
              <a:t>, назначения и пересадок на внутренних линиях железнодорожного, воздушного, водного, автомобильного транспорта.</a:t>
            </a:r>
          </a:p>
        </p:txBody>
      </p:sp>
    </p:spTree>
    <p:extLst>
      <p:ext uri="{BB962C8B-B14F-4D97-AF65-F5344CB8AC3E}">
        <p14:creationId xmlns="" xmlns:p14="http://schemas.microsoft.com/office/powerpoint/2010/main" val="371581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Проезд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80520"/>
          </a:xfrm>
        </p:spPr>
        <p:txBody>
          <a:bodyPr/>
          <a:lstStyle/>
          <a:p>
            <a:r>
              <a:rPr lang="ru-RU" sz="2400" dirty="0"/>
              <a:t>В случае приобретения проездных документов (билетов) </a:t>
            </a:r>
            <a:r>
              <a:rPr lang="ru-RU" sz="2400" b="1" dirty="0"/>
              <a:t>работником самостоятельно </a:t>
            </a:r>
            <a:r>
              <a:rPr lang="ru-RU" sz="2400" dirty="0"/>
              <a:t>расходы, возмещаются </a:t>
            </a:r>
            <a:r>
              <a:rPr lang="ru-RU" sz="2400" b="1" dirty="0"/>
              <a:t>при представлении им подтверждающих документов</a:t>
            </a:r>
            <a:r>
              <a:rPr lang="ru-RU" sz="2400" dirty="0"/>
              <a:t>, установленных законодательством</a:t>
            </a:r>
          </a:p>
          <a:p>
            <a:r>
              <a:rPr lang="ru-RU" sz="2400" dirty="0"/>
              <a:t>При приобретении проездных документов (билетов) </a:t>
            </a:r>
            <a:r>
              <a:rPr lang="ru-RU" sz="2400" b="1" dirty="0"/>
              <a:t>направляющей стороной представления работником подтверждающих документов не требуется</a:t>
            </a:r>
            <a:r>
              <a:rPr lang="ru-RU" sz="2400" dirty="0"/>
              <a:t>.</a:t>
            </a:r>
          </a:p>
          <a:p>
            <a:r>
              <a:rPr lang="ru-RU" sz="2400" dirty="0"/>
              <a:t>В случаях, если приобретение проездных документов (билетов) осуществляется </a:t>
            </a:r>
            <a:r>
              <a:rPr lang="ru-RU" sz="2400" b="1" dirty="0"/>
              <a:t>за счет средств принимающей стороны</a:t>
            </a:r>
            <a:r>
              <a:rPr lang="ru-RU" sz="2400" dirty="0"/>
              <a:t>, а также если командированному работнику </a:t>
            </a:r>
            <a:r>
              <a:rPr lang="ru-RU" sz="2400" b="1" dirty="0"/>
              <a:t>предоставлены средства передвижения </a:t>
            </a:r>
            <a:r>
              <a:rPr lang="ru-RU" sz="2400" dirty="0"/>
              <a:t>или он имеет право бесплатного проезда, расходы по проезду к месту командировки и обратно </a:t>
            </a:r>
            <a:r>
              <a:rPr lang="ru-RU" sz="2400" b="1" dirty="0"/>
              <a:t>не подлежат возмещению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ПОСТАНОВЛЕНИЕ СОВЕТА МИНИСТРОВ РЕСПУБЛИКИ БЕЛАРУСЬ </a:t>
            </a:r>
            <a:endParaRPr lang="en-GB" b="1" dirty="0"/>
          </a:p>
          <a:p>
            <a:pPr algn="ctr"/>
            <a:endParaRPr lang="en-GB" dirty="0"/>
          </a:p>
          <a:p>
            <a:pPr algn="ctr"/>
            <a:r>
              <a:rPr lang="ru-RU" b="1" i="1" u="sng" dirty="0"/>
              <a:t>30 июня 2008 г. N 972 </a:t>
            </a:r>
            <a:endParaRPr lang="en-GB" b="1" i="1" u="sng" dirty="0"/>
          </a:p>
          <a:p>
            <a:pPr algn="ctr"/>
            <a:endParaRPr lang="en-GB" dirty="0"/>
          </a:p>
          <a:p>
            <a:pPr algn="ctr"/>
            <a:r>
              <a:rPr lang="ru-RU" i="1" dirty="0"/>
              <a:t>О НЕКОТОРЫХ ВОПРОСАХ АВТОМОБИЛЬНЫХ ПЕРЕВОЗОК ПАССАЖИРОВ </a:t>
            </a:r>
            <a:endParaRPr lang="en-GB" i="1" dirty="0"/>
          </a:p>
          <a:p>
            <a:pPr algn="ctr"/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680520"/>
          </a:xfrm>
        </p:spPr>
        <p:txBody>
          <a:bodyPr/>
          <a:lstStyle/>
          <a:p>
            <a:pPr>
              <a:buNone/>
            </a:pPr>
            <a:r>
              <a:rPr lang="ru-RU" sz="2000" dirty="0"/>
              <a:t>107. На билете на междугородные автомобильные перевозки в регулярном сообщении указываются:</a:t>
            </a:r>
          </a:p>
          <a:p>
            <a:r>
              <a:rPr lang="ru-RU" sz="2000" dirty="0"/>
              <a:t>наименование (фамилия и инициалы) автомобильного перевозчика;</a:t>
            </a:r>
          </a:p>
          <a:p>
            <a:r>
              <a:rPr lang="ru-RU" sz="2000" dirty="0"/>
              <a:t>назначение билета;</a:t>
            </a:r>
          </a:p>
          <a:p>
            <a:r>
              <a:rPr lang="ru-RU" sz="2000" dirty="0"/>
              <a:t>серия (на бланочном билете) и номер билета;</a:t>
            </a:r>
          </a:p>
          <a:p>
            <a:r>
              <a:rPr lang="ru-RU" sz="2000" dirty="0"/>
              <a:t>наименования начального и конечного остановочных пунктов маршрута поездки пассажира;</a:t>
            </a:r>
          </a:p>
          <a:p>
            <a:r>
              <a:rPr lang="ru-RU" sz="2000" dirty="0"/>
              <a:t>маршрут движения автобуса (номер маршрута);</a:t>
            </a:r>
          </a:p>
          <a:p>
            <a:r>
              <a:rPr lang="ru-RU" sz="2000" dirty="0"/>
              <a:t>дата и время начала поездки;</a:t>
            </a:r>
          </a:p>
          <a:p>
            <a:r>
              <a:rPr lang="ru-RU" sz="2000" dirty="0"/>
              <a:t>номер места для сидения (при отсутствии технической возможности номер места для сидения может не указываться);</a:t>
            </a:r>
          </a:p>
          <a:p>
            <a:r>
              <a:rPr lang="ru-RU" sz="2000" dirty="0"/>
              <a:t>стоимость проезда;</a:t>
            </a:r>
          </a:p>
          <a:p>
            <a:r>
              <a:rPr lang="ru-RU" sz="2000" dirty="0"/>
              <a:t>дата и время выдачи билета.</a:t>
            </a:r>
          </a:p>
          <a:p>
            <a:pPr algn="ctr">
              <a:buNone/>
            </a:pPr>
            <a:r>
              <a:rPr lang="ru-RU" sz="2000" dirty="0"/>
              <a:t>На бланочных билетах на одну поездку могут не указываться дата и время их выдачи.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Транспортные расходы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Транспортные расходы, произведенные командированным работником в пределах места командировки, </a:t>
            </a:r>
            <a:r>
              <a:rPr lang="ru-RU" u="sng" dirty="0"/>
              <a:t>оплачиваются за счет суточных </a:t>
            </a:r>
            <a:r>
              <a:rPr lang="ru-RU" dirty="0"/>
              <a:t>и </a:t>
            </a:r>
            <a:r>
              <a:rPr lang="ru-RU" b="1" i="1" dirty="0"/>
              <a:t>возмещению не подлежат.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Нанимателем командированному работнику </a:t>
            </a:r>
            <a:r>
              <a:rPr lang="ru-RU" i="1" dirty="0"/>
              <a:t>могут быть возмещены в пределах места командировки за границей расходы на такси, аренду автомобиля </a:t>
            </a:r>
            <a:r>
              <a:rPr lang="ru-RU" b="1" i="1" u="sng" dirty="0"/>
              <a:t>на основании подтверждающих документов.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896544"/>
          </a:xfrm>
        </p:spPr>
        <p:txBody>
          <a:bodyPr/>
          <a:lstStyle/>
          <a:p>
            <a:pPr marL="171450" indent="-514350" algn="ctr">
              <a:buNone/>
            </a:pPr>
            <a:r>
              <a:rPr lang="ru-RU" sz="3600" b="1" dirty="0" smtClean="0"/>
              <a:t>Валовая прибыль филиалов банка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Валовая прибыль филиалами банка, </a:t>
            </a:r>
          </a:p>
          <a:p>
            <a:pPr algn="ctr">
              <a:buNone/>
            </a:pPr>
            <a:r>
              <a:rPr lang="ru-RU" dirty="0" smtClean="0"/>
              <a:t>исполняющими в установленном порядке </a:t>
            </a:r>
          </a:p>
          <a:p>
            <a:pPr algn="ctr">
              <a:buNone/>
            </a:pPr>
            <a:r>
              <a:rPr lang="ru-RU" dirty="0" smtClean="0"/>
              <a:t>налоговые обязательства этого банка, </a:t>
            </a:r>
          </a:p>
          <a:p>
            <a:pPr algn="ctr">
              <a:buNone/>
            </a:pPr>
            <a:r>
              <a:rPr lang="ru-RU" dirty="0" smtClean="0"/>
              <a:t>определяется от деятельности данных филиалов</a:t>
            </a:r>
          </a:p>
          <a:p>
            <a:pPr algn="ctr"/>
            <a:endParaRPr lang="ru-RU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Проживание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80520"/>
          </a:xfrm>
        </p:spPr>
        <p:txBody>
          <a:bodyPr/>
          <a:lstStyle/>
          <a:p>
            <a:pPr algn="just"/>
            <a:r>
              <a:rPr lang="ru-RU" sz="2600" dirty="0"/>
              <a:t>Возмещение расходов по найму жилого помещения без представления подтверждающих документов осуществляется </a:t>
            </a:r>
            <a:r>
              <a:rPr lang="ru-RU" sz="2600" b="1" u="sng" dirty="0"/>
              <a:t>из расчета количества ночей,</a:t>
            </a:r>
            <a:r>
              <a:rPr lang="ru-RU" sz="2600" dirty="0"/>
              <a:t> приходящихся на период нахождения в месте командировки, с даты прибытия к месту командировки и по дату выбытия из него включительно в размерах, установленных в </a:t>
            </a:r>
            <a:r>
              <a:rPr lang="ru-RU" sz="2600" dirty="0"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приложениях 1 и 2.</a:t>
            </a:r>
          </a:p>
          <a:p>
            <a:pPr algn="just"/>
            <a:r>
              <a:rPr lang="ru-RU" sz="2600" dirty="0"/>
              <a:t>При оплате или фактическом предоставлении </a:t>
            </a:r>
            <a:r>
              <a:rPr lang="ru-RU" sz="2600" b="1" dirty="0"/>
              <a:t>принимающей или направляющей </a:t>
            </a:r>
            <a:r>
              <a:rPr lang="ru-RU" sz="2600" dirty="0"/>
              <a:t>стороной жилого помещения </a:t>
            </a:r>
            <a:r>
              <a:rPr lang="ru-RU" sz="2600" b="1" dirty="0"/>
              <a:t>возмещение </a:t>
            </a:r>
            <a:r>
              <a:rPr lang="ru-RU" sz="2600" dirty="0"/>
              <a:t>расходов по найму жилого помещения </a:t>
            </a:r>
            <a:r>
              <a:rPr lang="ru-RU" sz="2600" b="1" dirty="0"/>
              <a:t>не производится</a:t>
            </a:r>
            <a:r>
              <a:rPr lang="ru-RU" sz="2600" dirty="0"/>
              <a:t>.</a:t>
            </a:r>
          </a:p>
          <a:p>
            <a:pPr algn="just"/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Разъяснение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/>
              <a:t>7 июня 2019 г.</a:t>
            </a:r>
          </a:p>
          <a:p>
            <a:pPr algn="ctr">
              <a:buNone/>
            </a:pPr>
            <a:r>
              <a:rPr lang="ru-RU" sz="4400" dirty="0"/>
              <a:t> </a:t>
            </a:r>
            <a:endParaRPr lang="ru-RU" sz="2400" dirty="0"/>
          </a:p>
          <a:p>
            <a:pPr algn="ctr">
              <a:buNone/>
            </a:pPr>
            <a:r>
              <a:rPr lang="ru-RU" sz="3200" b="1" u="sng"/>
              <a:t>N </a:t>
            </a:r>
            <a:r>
              <a:rPr lang="ru-RU" sz="3200" b="1" u="sng" smtClean="0"/>
              <a:t>5-1-30/193/2-2-10/01283/1-2-12/2271 </a:t>
            </a:r>
            <a:endParaRPr lang="ru-RU" sz="3200" b="1" u="sng" dirty="0"/>
          </a:p>
          <a:p>
            <a:pPr algn="ctr">
              <a:buNone/>
            </a:pPr>
            <a:endParaRPr lang="ru-RU" sz="1500" b="1" i="1" dirty="0"/>
          </a:p>
          <a:p>
            <a:pPr algn="ctr">
              <a:buNone/>
            </a:pPr>
            <a:r>
              <a:rPr lang="ru-RU" sz="4400" b="1" i="1" dirty="0"/>
              <a:t>ОБ ОТДЕЛЬНЫХ ВИДАХ КОМАНДИРОВОЧНЫХ РАСХОДОВ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Затраты на оплату стоимости ТЭР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/>
          </a:p>
          <a:p>
            <a:pPr algn="ctr">
              <a:buNone/>
            </a:pPr>
            <a:r>
              <a:rPr lang="ru-RU" b="1" dirty="0"/>
              <a:t>Положение о порядке разработки, установления и пересмотра норм расхода топливно-энергетических ресурсов, 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утвержденное постановлением Совета Министров Республики Беларусь </a:t>
            </a:r>
          </a:p>
          <a:p>
            <a:pPr algn="ctr">
              <a:buNone/>
            </a:pPr>
            <a:r>
              <a:rPr lang="ru-RU" dirty="0"/>
              <a:t>от 18.03.2016 № 216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Затраты на оплату стоимости ТЭР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ru-RU" b="1" i="1" dirty="0"/>
              <a:t>Учитывают в полном размере:</a:t>
            </a:r>
          </a:p>
          <a:p>
            <a:pPr algn="ctr"/>
            <a:endParaRPr lang="ru-RU" dirty="0"/>
          </a:p>
          <a:p>
            <a:pPr algn="ctr"/>
            <a:r>
              <a:rPr lang="ru-RU" sz="2400" dirty="0"/>
              <a:t>юридические лица с годовым потреблением ТЭР </a:t>
            </a:r>
            <a:r>
              <a:rPr lang="ru-RU" sz="2400" b="1" dirty="0"/>
              <a:t>менее 100 тонн </a:t>
            </a:r>
            <a:r>
              <a:rPr lang="ru-RU" sz="2400" dirty="0"/>
              <a:t>условного топлива и более и (или) </a:t>
            </a:r>
            <a:r>
              <a:rPr lang="ru-RU" sz="2400" b="1" dirty="0"/>
              <a:t>не имеющие источники тепловой энергии производительностью 0,5 Гкал/ч и более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268760"/>
            <a:ext cx="4038600" cy="4968552"/>
          </a:xfrm>
        </p:spPr>
        <p:txBody>
          <a:bodyPr/>
          <a:lstStyle/>
          <a:p>
            <a:pPr algn="ctr"/>
            <a:r>
              <a:rPr lang="ru-RU" b="1" i="1" dirty="0"/>
              <a:t>Учитывают в пределах норм, установленных в соответствии с законодательством:</a:t>
            </a:r>
          </a:p>
          <a:p>
            <a:pPr algn="ctr"/>
            <a:r>
              <a:rPr lang="ru-RU" sz="2400" dirty="0"/>
              <a:t>юридические лица с годовым потреблением ТЭР </a:t>
            </a:r>
            <a:r>
              <a:rPr lang="ru-RU" sz="2400" b="1" dirty="0"/>
              <a:t>100 тонн условного топлива и более </a:t>
            </a:r>
            <a:r>
              <a:rPr lang="ru-RU" sz="2400" dirty="0"/>
              <a:t>и (или) имеющие источники тепловой энергии </a:t>
            </a:r>
            <a:r>
              <a:rPr lang="ru-RU" sz="2400" b="1" dirty="0"/>
              <a:t>производительностью 0,5 Гкал/ч и более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648072"/>
          </a:xfrm>
        </p:spPr>
        <p:txBody>
          <a:bodyPr>
            <a:noAutofit/>
          </a:bodyPr>
          <a:lstStyle/>
          <a:p>
            <a:r>
              <a:rPr lang="ru-RU" sz="3200" dirty="0"/>
              <a:t>Затраты на оплату стоимости ТЭР для механических транспортных средств, судов, машин, механизмов и оборудования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 indent="342900" algn="just">
              <a:buNone/>
            </a:pPr>
            <a:r>
              <a:rPr lang="ru-RU" sz="2400" dirty="0">
                <a:solidFill>
                  <a:srgbClr val="242424"/>
                </a:solidFill>
              </a:rPr>
              <a:t>Затраты на оплату стоимости топлива для </a:t>
            </a:r>
            <a:r>
              <a:rPr lang="ru-RU" sz="2400" b="1" u="sng" dirty="0">
                <a:solidFill>
                  <a:srgbClr val="242424"/>
                </a:solidFill>
              </a:rPr>
              <a:t>механических транспортных средств, судов, машин, механизмов и оборудования</a:t>
            </a:r>
            <a:r>
              <a:rPr lang="ru-RU" sz="2400" dirty="0">
                <a:solidFill>
                  <a:srgbClr val="242424"/>
                </a:solidFill>
              </a:rPr>
              <a:t>, израсходованного в пределах норм, </a:t>
            </a:r>
            <a:r>
              <a:rPr lang="ru-RU" sz="2400" b="1" i="1" dirty="0">
                <a:solidFill>
                  <a:srgbClr val="242424"/>
                </a:solidFill>
              </a:rPr>
              <a:t>установленных руководителем организации самостоятельно или путем обращения в аккредитованную испытательную лабораторию,</a:t>
            </a:r>
            <a:r>
              <a:rPr lang="ru-RU" sz="2400" dirty="0">
                <a:solidFill>
                  <a:srgbClr val="242424"/>
                </a:solidFill>
              </a:rPr>
              <a:t> включаются в состав нормируемых затрат.</a:t>
            </a:r>
          </a:p>
          <a:p>
            <a:pPr marL="0" indent="0" algn="r">
              <a:buNone/>
            </a:pPr>
            <a:endParaRPr lang="ru-RU" sz="1800" dirty="0" smtClean="0">
              <a:solidFill>
                <a:srgbClr val="242424"/>
              </a:solidFill>
            </a:endParaRPr>
          </a:p>
          <a:p>
            <a:pPr marL="0" indent="0" algn="r">
              <a:buNone/>
            </a:pPr>
            <a:r>
              <a:rPr lang="ru-RU" sz="2400" dirty="0" smtClean="0">
                <a:solidFill>
                  <a:srgbClr val="242424"/>
                </a:solidFill>
              </a:rPr>
              <a:t>пункт </a:t>
            </a:r>
            <a:r>
              <a:rPr lang="ru-RU" sz="2400" dirty="0">
                <a:solidFill>
                  <a:srgbClr val="242424"/>
                </a:solidFill>
              </a:rPr>
              <a:t>6 </a:t>
            </a:r>
            <a:r>
              <a:rPr lang="ru-RU" sz="2400" dirty="0"/>
              <a:t>Указа Президента Республики Беларусь </a:t>
            </a:r>
            <a:endParaRPr lang="ru-RU" sz="2400" dirty="0" smtClean="0"/>
          </a:p>
          <a:p>
            <a:pPr marL="0" indent="0" algn="r">
              <a:buNone/>
            </a:pPr>
            <a:r>
              <a:rPr lang="ru-RU" sz="2400" dirty="0" smtClean="0"/>
              <a:t>от </a:t>
            </a:r>
            <a:r>
              <a:rPr lang="ru-RU" sz="2400" dirty="0"/>
              <a:t>31 декабря 2019 г. № 503 «О налогообложении»</a:t>
            </a:r>
          </a:p>
          <a:p>
            <a:pPr indent="342900" algn="just">
              <a:buNone/>
            </a:pPr>
            <a:endParaRPr lang="ru-RU" sz="24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93B8968-8E14-4BBE-BA51-7548EEFB6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680520"/>
          </a:xfrm>
        </p:spPr>
        <p:txBody>
          <a:bodyPr/>
          <a:lstStyle/>
          <a:p>
            <a:pPr algn="ctr"/>
            <a:r>
              <a:rPr lang="ru-RU" b="1" i="1" dirty="0"/>
              <a:t>ПИСЬМО</a:t>
            </a:r>
            <a:r>
              <a:rPr lang="ru-RU" b="1" dirty="0"/>
              <a:t> </a:t>
            </a:r>
          </a:p>
          <a:p>
            <a:pPr algn="ctr"/>
            <a:r>
              <a:rPr lang="ru-RU" sz="2400" b="1" i="1" dirty="0"/>
              <a:t>Министерства транспорта и коммуникаций </a:t>
            </a:r>
          </a:p>
          <a:p>
            <a:pPr algn="ctr"/>
            <a:r>
              <a:rPr lang="ru-RU" sz="2400" b="1" i="1" dirty="0"/>
              <a:t>Республики Беларусь, </a:t>
            </a:r>
          </a:p>
          <a:p>
            <a:pPr algn="ctr"/>
            <a:r>
              <a:rPr lang="ru-RU" sz="2400" b="1" i="1" dirty="0"/>
              <a:t>Министерства по налогам и сборам </a:t>
            </a:r>
          </a:p>
          <a:p>
            <a:pPr algn="ctr"/>
            <a:r>
              <a:rPr lang="ru-RU" sz="2400" b="1" i="1" dirty="0"/>
              <a:t>Республики Беларусь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/>
              <a:t>19 ноября 2019 г. N 08-02/10583/2-2-10/02529</a:t>
            </a:r>
          </a:p>
          <a:p>
            <a:pPr algn="ctr"/>
            <a:r>
              <a:rPr lang="ru-RU" b="1" dirty="0"/>
              <a:t> </a:t>
            </a:r>
          </a:p>
          <a:p>
            <a:pPr algn="ctr"/>
            <a:r>
              <a:rPr lang="ru-RU" b="1" dirty="0"/>
              <a:t>О НЕКОТОРЫХ ВОПРОСАХ НОРМИРОВАНИЯ ТОПЛИВА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308108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872208"/>
          </a:xfrm>
        </p:spPr>
        <p:txBody>
          <a:bodyPr/>
          <a:lstStyle/>
          <a:p>
            <a:r>
              <a:rPr lang="ru-RU" dirty="0"/>
              <a:t>Потери от недостачи и (или) порчи при хранении, транспортировке и (или) реализации</a:t>
            </a:r>
          </a:p>
        </p:txBody>
      </p:sp>
      <p:sp>
        <p:nvSpPr>
          <p:cNvPr id="3" name="Овал 2"/>
          <p:cNvSpPr/>
          <p:nvPr/>
        </p:nvSpPr>
        <p:spPr>
          <a:xfrm>
            <a:off x="323528" y="2708920"/>
            <a:ext cx="3168352" cy="21602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пределах норм,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установленных законодательством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652120" y="2708920"/>
            <a:ext cx="3168352" cy="208823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пределах норм, установленных  руководителем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3707904" y="3429000"/>
            <a:ext cx="1656184" cy="576064"/>
          </a:xfrm>
          <a:prstGeom prst="right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>
              <a:rot lat="3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971600" y="4941168"/>
            <a:ext cx="7632848" cy="1440160"/>
          </a:xfrm>
          <a:prstGeom prst="flowChartDocumen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согласованию с собственником, общим собранием участников, членов потребительского общества, уполномоченных или лицом, ими уполномоченным.</a:t>
            </a:r>
          </a:p>
        </p:txBody>
      </p:sp>
      <p:sp>
        <p:nvSpPr>
          <p:cNvPr id="10" name="Нашивка 9"/>
          <p:cNvSpPr/>
          <p:nvPr/>
        </p:nvSpPr>
        <p:spPr>
          <a:xfrm rot="8100000">
            <a:off x="5231368" y="4448406"/>
            <a:ext cx="792088" cy="360040"/>
          </a:xfrm>
          <a:prstGeom prst="chevron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BA1454-8FC7-450E-8B6C-B57851731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ПИСЬМО МИНИСТЕРСТВА ПО НАЛОГАМ И СБОРАМ РЕСПУБЛИКИ БЕЛАРУСЬ</a:t>
            </a:r>
          </a:p>
          <a:p>
            <a:endParaRPr lang="ru-RU" dirty="0"/>
          </a:p>
          <a:p>
            <a:pPr algn="ctr"/>
            <a:r>
              <a:rPr lang="ru-RU" sz="3600" b="1" i="1" dirty="0"/>
              <a:t>19 сентября 2019 г. N 2-2-10/02095</a:t>
            </a:r>
          </a:p>
          <a:p>
            <a:endParaRPr lang="ru-RU" dirty="0"/>
          </a:p>
          <a:p>
            <a:endParaRPr lang="ru-RU" dirty="0"/>
          </a:p>
          <a:p>
            <a:pPr algn="ctr"/>
            <a:r>
              <a:rPr lang="ru-RU" dirty="0"/>
              <a:t>О НОРМИРУЕМЫХ ЗАТРАТАХ И ПРИМЕНЕНИИ НАЛОГОВЫХ ВЫЧЕТОВ</a:t>
            </a:r>
          </a:p>
        </p:txBody>
      </p:sp>
    </p:spTree>
    <p:extLst>
      <p:ext uri="{BB962C8B-B14F-4D97-AF65-F5344CB8AC3E}">
        <p14:creationId xmlns="" xmlns:p14="http://schemas.microsoft.com/office/powerpoint/2010/main" val="37546719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Управленческие услуги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Управленческие услуги - </a:t>
            </a:r>
            <a:r>
              <a:rPr lang="ru-RU" dirty="0" err="1"/>
              <a:t>услуги</a:t>
            </a:r>
            <a:r>
              <a:rPr lang="ru-RU" dirty="0"/>
              <a:t> по управлению организацией (или ее подразделениями, или направлениями деятельности этой организации), осуществлению организационно-распорядительных, контрольных функций в отношении производства, технологического и (или) иного процессов, рисков, имущества, закупок, сбыта.</a:t>
            </a:r>
          </a:p>
          <a:p>
            <a:pPr algn="ctr">
              <a:buNone/>
            </a:pPr>
            <a:endParaRPr lang="ru-RU" dirty="0"/>
          </a:p>
          <a:p>
            <a:pPr algn="r">
              <a:buNone/>
            </a:pPr>
            <a:r>
              <a:rPr lang="ru-RU" sz="2000" dirty="0"/>
              <a:t>(п.п.2.29 п.2 статьи 13 Налогового кодекса Республики Беларусь) </a:t>
            </a:r>
          </a:p>
          <a:p>
            <a:pPr algn="ctr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9207988-5096-4728-8A6F-AACACB380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Вознаграждение за управленческие услуги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9ABF1C9-25C4-48E3-8155-42B080BABC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800" dirty="0"/>
              <a:t>расходы на управленческие услуги, </a:t>
            </a:r>
          </a:p>
          <a:p>
            <a:pPr algn="ctr"/>
            <a:r>
              <a:rPr lang="ru-RU" sz="1800" b="1" i="1" dirty="0"/>
              <a:t>индивидуальными предпринимателями </a:t>
            </a:r>
          </a:p>
          <a:p>
            <a:pPr algn="ctr"/>
            <a:endParaRPr lang="ru-RU" sz="1800" b="1" i="1" dirty="0"/>
          </a:p>
          <a:p>
            <a:pPr algn="ctr"/>
            <a:r>
              <a:rPr lang="ru-RU" sz="1800" b="1" i="1" dirty="0"/>
              <a:t>организациями, применяющими особые режимы налогообложения</a:t>
            </a:r>
            <a:r>
              <a:rPr lang="ru-RU" sz="1800" dirty="0"/>
              <a:t>, </a:t>
            </a:r>
          </a:p>
          <a:p>
            <a:pPr algn="ctr"/>
            <a:endParaRPr lang="ru-RU" sz="1800" dirty="0"/>
          </a:p>
          <a:p>
            <a:pPr marL="0" indent="0" algn="ctr">
              <a:buNone/>
            </a:pPr>
            <a:r>
              <a:rPr lang="ru-RU" sz="1800" dirty="0"/>
              <a:t>учитываются в пределах суммы, рассчитанной исходя из коэффициента соотношения средней заработной платы руководителей организаций и средней заработной платы по организации в целом, определенного в порядке и размере, установленных законодательством;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4A3A71F-FB2C-4829-9042-C4F94F2F49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ru-RU" sz="2400" dirty="0"/>
              <a:t>коэффициент соотношения </a:t>
            </a:r>
            <a:r>
              <a:rPr lang="ru-RU" sz="2400" b="1" dirty="0"/>
              <a:t>вознаграждения и средней заработной платы</a:t>
            </a:r>
            <a:r>
              <a:rPr lang="ru-RU" sz="2400" dirty="0"/>
              <a:t> по организации в целом </a:t>
            </a:r>
          </a:p>
          <a:p>
            <a:r>
              <a:rPr lang="ru-RU" sz="2400" b="1" i="1" dirty="0"/>
              <a:t>не может превышать 8</a:t>
            </a:r>
          </a:p>
          <a:p>
            <a:endParaRPr lang="ru-RU" sz="2400" dirty="0"/>
          </a:p>
          <a:p>
            <a:pPr marL="0" indent="0" algn="ctr">
              <a:buNone/>
            </a:pPr>
            <a:r>
              <a:rPr lang="ru-RU" altLang="en-US" sz="2400" dirty="0"/>
              <a:t>постановление Совета Министров Республики Беларусь</a:t>
            </a:r>
          </a:p>
          <a:p>
            <a:pPr marL="0" indent="0" algn="ctr">
              <a:buNone/>
            </a:pPr>
            <a:r>
              <a:rPr lang="ru-RU" altLang="en-US" sz="2400" b="1" dirty="0"/>
              <a:t>8 июля 2013 г. N 597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0725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896544"/>
          </a:xfrm>
        </p:spPr>
        <p:txBody>
          <a:bodyPr/>
          <a:lstStyle/>
          <a:p>
            <a:pPr marL="171450" indent="-514350" algn="just">
              <a:buFont typeface="+mj-lt"/>
              <a:buAutoNum type="arabicPeriod"/>
            </a:pPr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Валовая прибыль филиалами банка, исполняющими в установленном порядке налоговые обязательства этого банка, определяется в соответствии со статьей 16 Налогового кодекса от деятельности данных филиалов.</a:t>
            </a:r>
          </a:p>
          <a:p>
            <a:pPr algn="ctr"/>
            <a:endParaRPr lang="ru-RU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F754BA-A127-496F-A069-0FE6CE7BB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Контролируемая задолженность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6AA833C-5DC5-4A5A-8537-D526744CA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688632"/>
          </a:xfrm>
        </p:spPr>
        <p:txBody>
          <a:bodyPr/>
          <a:lstStyle/>
          <a:p>
            <a:pPr marL="0" indent="0" algn="ctr">
              <a:buNone/>
            </a:pPr>
            <a:endParaRPr lang="ru-RU" sz="1800" i="1" dirty="0" smtClean="0">
              <a:latin typeface="+mj-lt"/>
            </a:endParaRPr>
          </a:p>
          <a:p>
            <a:pPr marL="0" indent="0" algn="ctr">
              <a:buNone/>
            </a:pPr>
            <a:r>
              <a:rPr lang="ru-RU" sz="1800" i="1" dirty="0" smtClean="0"/>
              <a:t>Совокупность </a:t>
            </a:r>
            <a:r>
              <a:rPr lang="ru-RU" sz="1800" i="1" dirty="0"/>
              <a:t>сумм задолженностей перед всеми лицами</a:t>
            </a:r>
          </a:p>
          <a:p>
            <a:pPr>
              <a:lnSpc>
                <a:spcPts val="1200"/>
              </a:lnSpc>
            </a:pPr>
            <a:endParaRPr lang="ru-RU" sz="1000" dirty="0"/>
          </a:p>
          <a:p>
            <a:r>
              <a:rPr lang="ru-RU" sz="1600" dirty="0"/>
              <a:t>заемным средствам по кредитам, займам (за исключением коммерческих займов) без учета суммы задолженности по процентам по ним;</a:t>
            </a:r>
          </a:p>
          <a:p>
            <a:endParaRPr lang="ru-RU" sz="1000" dirty="0"/>
          </a:p>
          <a:p>
            <a:r>
              <a:rPr lang="ru-RU" sz="1600" dirty="0"/>
              <a:t>инжиниринговым услугам, маркетинговым услугам, консультационным услугам, услугам по предоставлению информации, управленческим услугам, посредническим услугам, услугам по поиску и (или) подбору персонала, найму персонала, предоставлению персонала для осуществления деятельности, вознаграждению за передачу (предоставление) имущественных прав в отношении объектов права промышленной собственности;</a:t>
            </a:r>
          </a:p>
          <a:p>
            <a:endParaRPr lang="ru-RU" sz="1000" dirty="0"/>
          </a:p>
          <a:p>
            <a:r>
              <a:rPr lang="ru-RU" sz="1600" dirty="0"/>
              <a:t>неустойкам (штрафам, пеням), суммам, подлежащим уплате в результате применения иных мер ответственности, включая возмещение убытков, за нарушение договорных обязательств.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1B6A892-EA8B-403F-B7F5-5DB053B76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730204"/>
          </a:xfrm>
        </p:spPr>
        <p:txBody>
          <a:bodyPr/>
          <a:lstStyle/>
          <a:p>
            <a:r>
              <a:rPr lang="ru-RU" b="1" i="1" dirty="0"/>
              <a:t>Перед:</a:t>
            </a:r>
          </a:p>
          <a:p>
            <a:r>
              <a:rPr lang="ru-RU" dirty="0"/>
              <a:t>учредителем (участником) белорусской организации, владеющим на последний день соответствующего налогового периода прямо и (или) косвенно </a:t>
            </a:r>
            <a:r>
              <a:rPr lang="ru-RU" b="1" dirty="0"/>
              <a:t>не менее чем 20 процентами</a:t>
            </a:r>
            <a:r>
              <a:rPr lang="ru-RU" dirty="0"/>
              <a:t> акций (паев, долей в уставном фонде) этой организации), и иным ее взаимозависимым лицом;</a:t>
            </a:r>
          </a:p>
          <a:p>
            <a:endParaRPr lang="ru-RU" dirty="0"/>
          </a:p>
          <a:p>
            <a:r>
              <a:rPr lang="ru-RU" dirty="0"/>
              <a:t>взаимозависимым лицом учредителя (участника) белорусской организации (статья 20 Налогового кодекса);</a:t>
            </a:r>
          </a:p>
          <a:p>
            <a:endParaRPr lang="ru-RU" sz="1200" dirty="0"/>
          </a:p>
          <a:p>
            <a:r>
              <a:rPr lang="ru-RU" dirty="0"/>
              <a:t>иным лицом, которому учредитель (участник) белорусской организации или его взаимозависимое лицо гарантировали (обязались) погасить задолженность белорусской организации по работам (услугам).</a:t>
            </a:r>
          </a:p>
        </p:txBody>
      </p:sp>
    </p:spTree>
    <p:extLst>
      <p:ext uri="{BB962C8B-B14F-4D97-AF65-F5344CB8AC3E}">
        <p14:creationId xmlns="" xmlns:p14="http://schemas.microsoft.com/office/powerpoint/2010/main" val="33437299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7006D45-E94D-45C0-831B-C52046B8E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dirty="0"/>
              <a:t>Формула Коэффициента капитализации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5C7A3FE-D023-4696-8DB5-94A60671C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/>
          <a:lstStyle/>
          <a:p>
            <a:pPr lvl="0" algn="ctr">
              <a:defRPr/>
            </a:pPr>
            <a:endParaRPr lang="ru-RU" b="1" dirty="0" smtClean="0">
              <a:solidFill>
                <a:prstClr val="black"/>
              </a:solidFill>
            </a:endParaRPr>
          </a:p>
          <a:p>
            <a:pPr lvl="0" algn="ctr">
              <a:defRPr/>
            </a:pPr>
            <a:r>
              <a:rPr lang="ru-RU" b="1" dirty="0" smtClean="0">
                <a:solidFill>
                  <a:prstClr val="black"/>
                </a:solidFill>
              </a:rPr>
              <a:t>К </a:t>
            </a:r>
            <a:r>
              <a:rPr lang="ru-RU" b="1" dirty="0">
                <a:solidFill>
                  <a:prstClr val="black"/>
                </a:solidFill>
              </a:rPr>
              <a:t>= (</a:t>
            </a:r>
            <a:r>
              <a:rPr lang="ru-RU" b="1" dirty="0" err="1">
                <a:solidFill>
                  <a:prstClr val="black"/>
                </a:solidFill>
              </a:rPr>
              <a:t>Кз</a:t>
            </a:r>
            <a:r>
              <a:rPr lang="ru-RU" b="1" dirty="0">
                <a:solidFill>
                  <a:prstClr val="black"/>
                </a:solidFill>
              </a:rPr>
              <a:t> / </a:t>
            </a:r>
            <a:r>
              <a:rPr lang="ru-RU" b="1" dirty="0" err="1">
                <a:solidFill>
                  <a:prstClr val="black"/>
                </a:solidFill>
              </a:rPr>
              <a:t>Ск</a:t>
            </a:r>
            <a:r>
              <a:rPr lang="ru-RU" b="1" dirty="0">
                <a:solidFill>
                  <a:prstClr val="black"/>
                </a:solidFill>
              </a:rPr>
              <a:t>) </a:t>
            </a:r>
            <a:endParaRPr lang="ru-RU" dirty="0">
              <a:solidFill>
                <a:prstClr val="black"/>
              </a:solidFill>
            </a:endParaRPr>
          </a:p>
          <a:p>
            <a:pPr lvl="0" algn="ctr">
              <a:buNone/>
              <a:defRPr/>
            </a:pPr>
            <a:r>
              <a:rPr lang="ru-RU" sz="1800" dirty="0">
                <a:solidFill>
                  <a:prstClr val="black"/>
                </a:solidFill>
              </a:rPr>
              <a:t>для белорусских организаций, производящих подакцизные товары в налоговом периоде</a:t>
            </a:r>
          </a:p>
          <a:p>
            <a:pPr lvl="0" algn="ctr">
              <a:defRPr/>
            </a:pPr>
            <a:r>
              <a:rPr lang="ru-RU" b="1" dirty="0">
                <a:solidFill>
                  <a:prstClr val="black"/>
                </a:solidFill>
              </a:rPr>
              <a:t>К = (</a:t>
            </a:r>
            <a:r>
              <a:rPr lang="ru-RU" b="1" dirty="0" err="1">
                <a:solidFill>
                  <a:prstClr val="black"/>
                </a:solidFill>
              </a:rPr>
              <a:t>Кз</a:t>
            </a:r>
            <a:r>
              <a:rPr lang="ru-RU" b="1" dirty="0">
                <a:solidFill>
                  <a:prstClr val="black"/>
                </a:solidFill>
              </a:rPr>
              <a:t> / </a:t>
            </a:r>
            <a:r>
              <a:rPr lang="ru-RU" b="1" dirty="0" err="1">
                <a:solidFill>
                  <a:prstClr val="black"/>
                </a:solidFill>
              </a:rPr>
              <a:t>Ск</a:t>
            </a:r>
            <a:r>
              <a:rPr lang="ru-RU" b="1" dirty="0">
                <a:solidFill>
                  <a:prstClr val="black"/>
                </a:solidFill>
              </a:rPr>
              <a:t>) / 3 </a:t>
            </a:r>
          </a:p>
          <a:p>
            <a:pPr lvl="0" algn="ctr">
              <a:buNone/>
              <a:defRPr/>
            </a:pP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для иных белорусских организаций</a:t>
            </a:r>
          </a:p>
          <a:p>
            <a:pPr lvl="0" algn="ctr">
              <a:buNone/>
              <a:defRPr/>
            </a:pPr>
            <a:r>
              <a:rPr lang="ru-RU" dirty="0">
                <a:solidFill>
                  <a:prstClr val="black"/>
                </a:solidFill>
              </a:rPr>
              <a:t>    где: </a:t>
            </a:r>
            <a:r>
              <a:rPr lang="ru-RU" b="1" dirty="0" err="1">
                <a:solidFill>
                  <a:prstClr val="black"/>
                </a:solidFill>
              </a:rPr>
              <a:t>Кз</a:t>
            </a:r>
            <a:r>
              <a:rPr lang="ru-RU" dirty="0">
                <a:solidFill>
                  <a:prstClr val="black"/>
                </a:solidFill>
              </a:rPr>
              <a:t> - </a:t>
            </a:r>
            <a:r>
              <a:rPr lang="ru-RU" sz="2000" dirty="0">
                <a:solidFill>
                  <a:prstClr val="black"/>
                </a:solidFill>
              </a:rPr>
              <a:t>контролируемая задолженность в налоговом периоде перед всеми лицами, указанными в подпункте 2.1 пункта 2 статьи 172 Налогового кодекса;</a:t>
            </a:r>
          </a:p>
          <a:p>
            <a:pPr lvl="0" algn="ctr">
              <a:buNone/>
              <a:defRPr/>
            </a:pPr>
            <a:r>
              <a:rPr lang="ru-RU" b="1" dirty="0">
                <a:solidFill>
                  <a:prstClr val="black"/>
                </a:solidFill>
              </a:rPr>
              <a:t>            </a:t>
            </a:r>
            <a:r>
              <a:rPr lang="ru-RU" b="1" dirty="0" err="1">
                <a:solidFill>
                  <a:prstClr val="black"/>
                </a:solidFill>
              </a:rPr>
              <a:t>Ск</a:t>
            </a:r>
            <a:r>
              <a:rPr lang="ru-RU" b="1" dirty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- </a:t>
            </a:r>
            <a:r>
              <a:rPr lang="ru-RU" sz="2000" dirty="0">
                <a:solidFill>
                  <a:prstClr val="black"/>
                </a:solidFill>
              </a:rPr>
              <a:t>собственный капитал белорусской организации</a:t>
            </a:r>
            <a:r>
              <a:rPr lang="ru-RU" sz="2400" dirty="0">
                <a:solidFill>
                  <a:prstClr val="black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239051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Прочие затраты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Совокупный размер учитываемых при налогообложении прочих затрат </a:t>
            </a:r>
          </a:p>
          <a:p>
            <a:pPr algn="ctr">
              <a:buNone/>
            </a:pPr>
            <a:r>
              <a:rPr lang="ru-RU" b="1" u="sng" dirty="0"/>
              <a:t>не может превышать одного (1) процента выручки от реализации товаров (работ, услуг), имущественных прав и сумм доходов, указанных в подпункте 3.18 пункта 3 статьи 174  </a:t>
            </a:r>
            <a:r>
              <a:rPr lang="ru-RU" dirty="0"/>
              <a:t>Налогового Кодекса, </a:t>
            </a:r>
            <a:r>
              <a:rPr lang="ru-RU" b="1" i="1" dirty="0"/>
              <a:t>с учетом </a:t>
            </a:r>
            <a:r>
              <a:rPr lang="ru-RU" dirty="0"/>
              <a:t>налога на добавленную стоимость </a:t>
            </a:r>
          </a:p>
          <a:p>
            <a:pPr algn="ctr">
              <a:buNone/>
            </a:pPr>
            <a:endParaRPr lang="ru-RU" dirty="0"/>
          </a:p>
          <a:p>
            <a:pPr algn="r">
              <a:buNone/>
            </a:pPr>
            <a:r>
              <a:rPr lang="ru-RU" sz="2000" dirty="0"/>
              <a:t>(пункт 3 статьи 171 Налогового кодекса Республики Беларусь)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686800" cy="60486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ru-RU" sz="1800" b="1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800" b="1" dirty="0"/>
              <a:t>2. В состав прочих затрат включаются:                                          </a:t>
            </a:r>
            <a:r>
              <a:rPr lang="ru-RU" sz="2400" i="1" dirty="0"/>
              <a:t>Статья 171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500" b="1" dirty="0"/>
              <a:t>2.1. выплаты физическим лицам, работающим в организациях по трудовым договорам;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500" b="1" dirty="0"/>
              <a:t>2.2. расходы по благоустройству населенных пунктов и прилегающих территорий, памятных мест;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500" b="1" dirty="0"/>
              <a:t>2.3. расходы на проведение в соответствии с законодательством по случаю государственных праздников, праздничных дней и памятных дат официальных торжественных мероприятий, военных парадов, артиллерийских салютов и фейерверков;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500" b="1" dirty="0"/>
              <a:t>2.4. вознаграждения и (или) компенсируемые расходы членам совета директоров (наблюдательного совета), представителям государства в органах управления организаций, если иное не установлено законодательством;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500" b="1" dirty="0"/>
              <a:t>2.5. представительские расходы;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500" b="1" dirty="0"/>
              <a:t>2.6. затраты по транспортировке (доставке) покупателей (заказчиков) до торгового объекта (места выполнения работ, оказания услуг) и обратно в направлениях, обслуживаемых пассажирским транспортом общего пользования;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500" b="1" dirty="0"/>
              <a:t>2.7. компенсация за использование личных транспортных средств, выплачиваемая работникам, работа которых не носит разъездной характер, а также суммы арендной платы, выплачиваемые таким работникам, выступающим арендодателями личного транспортного средства;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500" b="1" dirty="0"/>
              <a:t>2.8. членские взносы (вступительные и иные) в объединения предпринимателей и нанимателей, союзы, ассоциации;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500" b="1" dirty="0"/>
              <a:t>2.9. проценты по просроченным платежам по основному долгу по займам и кредитам.</a:t>
            </a:r>
          </a:p>
        </p:txBody>
      </p:sp>
    </p:spTree>
    <p:extLst>
      <p:ext uri="{BB962C8B-B14F-4D97-AF65-F5344CB8AC3E}">
        <p14:creationId xmlns="" xmlns:p14="http://schemas.microsoft.com/office/powerpoint/2010/main" val="7712896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B25DA0B-BE24-4DAD-9293-E69482C71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232756"/>
            <a:ext cx="8229600" cy="648072"/>
          </a:xfrm>
        </p:spPr>
        <p:txBody>
          <a:bodyPr>
            <a:noAutofit/>
          </a:bodyPr>
          <a:lstStyle/>
          <a:p>
            <a:r>
              <a:rPr lang="ru-RU" sz="2800" dirty="0"/>
              <a:t>Оплата дополнительного поощрительного отпуска, предоставляемого в соответствии с Декретом № 29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A1199EC-343D-4C75-8BC8-5591051AB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Выплаты физическим лицам, работающим в организациях по трудовым договорам, </a:t>
            </a:r>
            <a:r>
              <a:rPr lang="ru-RU" sz="2400" b="1" i="1" dirty="0"/>
              <a:t>в виде оплаты дополнительных поощрительных отпусков, обязанность предоставления которых установлена законодательными актами,</a:t>
            </a:r>
            <a:r>
              <a:rPr lang="ru-RU" sz="2400" dirty="0"/>
              <a:t> включаются в состав затрат по производству и реализации товаров (работ, услуг), имущественных прав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r">
              <a:buNone/>
            </a:pPr>
            <a:r>
              <a:rPr lang="ru-RU" sz="2000" b="1" i="1" dirty="0"/>
              <a:t>подпункт 1.4 пункта 1 Указа Президента Республики Беларусь </a:t>
            </a:r>
          </a:p>
          <a:p>
            <a:pPr marL="0" indent="0" algn="r">
              <a:buNone/>
            </a:pPr>
            <a:r>
              <a:rPr lang="ru-RU" sz="2000" b="1" i="1" dirty="0"/>
              <a:t>от 31 октября 2019 г. № 411 «О налогообложении»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023345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ПОСТАНОВЛЕНИЕ СОВЕТА МИНИСТРОВ РЕСПУБЛИКИ БЕЛАРУСЬ </a:t>
            </a:r>
          </a:p>
          <a:p>
            <a:pPr algn="ctr"/>
            <a:endParaRPr lang="ru-RU" dirty="0"/>
          </a:p>
          <a:p>
            <a:pPr algn="ctr"/>
            <a:r>
              <a:rPr lang="ru-RU" sz="3600" b="1" dirty="0"/>
              <a:t>28 ноября 2012 г. N 1087 </a:t>
            </a:r>
          </a:p>
          <a:p>
            <a:pPr algn="ctr"/>
            <a:endParaRPr lang="ru-RU" dirty="0"/>
          </a:p>
          <a:p>
            <a:pPr algn="ctr"/>
            <a:r>
              <a:rPr lang="ru-RU" sz="3600" i="1" dirty="0"/>
              <a:t>ОБ УТВЕРЖДЕНИИ ПРАВИЛ БЛАГОУСТРОЙСТВА И СОДЕРЖАНИЯ НАСЕЛЕННЫХ ПУНКТОВ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 МИНСКОГО ГОРОДСКОГО СОВЕТА ДЕПУТАТОВ </a:t>
            </a:r>
          </a:p>
          <a:p>
            <a:pPr algn="ctr"/>
            <a:endParaRPr lang="ru-RU" dirty="0" smtClean="0"/>
          </a:p>
          <a:p>
            <a:pPr algn="ctr"/>
            <a:r>
              <a:rPr lang="ru-RU" sz="3600" b="1" dirty="0" smtClean="0"/>
              <a:t>16 ноября 2016 г. N 252 </a:t>
            </a:r>
          </a:p>
          <a:p>
            <a:pPr algn="ctr"/>
            <a:endParaRPr lang="ru-RU" dirty="0" smtClean="0"/>
          </a:p>
          <a:p>
            <a:pPr algn="ctr"/>
            <a:r>
              <a:rPr lang="ru-RU" sz="3600" i="1" dirty="0" smtClean="0"/>
              <a:t>ОБ УТВЕРЖДЕНИИ ПРАВИЛ БЛАГОУСТРОЙСТВА И СОДЕРЖАНИЯ ГОРОДА МИНСКА</a:t>
            </a:r>
            <a:endParaRPr lang="ru-RU" sz="3600" i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FB279A2-E8C4-4A59-BD84-80495E2EE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128" y="76470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Курсовые разницы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F86D449-6B0B-4E7D-A432-E0340E24B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2" y="1196752"/>
            <a:ext cx="8229600" cy="5400600"/>
          </a:xfrm>
        </p:spPr>
        <p:txBody>
          <a:bodyPr/>
          <a:lstStyle/>
          <a:p>
            <a:pPr marL="0" indent="457200" algn="just">
              <a:buNone/>
            </a:pPr>
            <a:r>
              <a:rPr lang="ru-RU" sz="2400" dirty="0"/>
              <a:t>Курсовые разницы, возникающие в течение календарного года, организации (за исключением банков) вправе включать в состав внереализационных доходов и (или) расходов при определении налоговой базы налога на прибыль на даты, определяемые в соответствии со статьями 174 и 175 Налогового кодекса Республики Беларусь, </a:t>
            </a:r>
            <a:r>
              <a:rPr lang="ru-RU" sz="2400" b="1" u="sng" dirty="0"/>
              <a:t>в течение налогового периода либо в последнем отчетном периоде соответствующего календарного года.</a:t>
            </a:r>
          </a:p>
          <a:p>
            <a:r>
              <a:rPr lang="ru-RU" sz="2400" b="1" dirty="0"/>
              <a:t>Выбранный организацией порядок налогового учета курсовых разниц отражается в ее учетной политике и </a:t>
            </a:r>
            <a:r>
              <a:rPr lang="ru-RU" sz="2400" b="1" i="1" dirty="0"/>
              <a:t>изменению в течение текущего налогового периода не подлежит     </a:t>
            </a:r>
          </a:p>
          <a:p>
            <a:pPr algn="r"/>
            <a:r>
              <a:rPr lang="ru-RU" sz="1800" b="1" dirty="0"/>
              <a:t>Указ Президента Республики Беларусь </a:t>
            </a:r>
          </a:p>
          <a:p>
            <a:pPr algn="r"/>
            <a:r>
              <a:rPr lang="ru-RU" sz="1800" b="1" dirty="0"/>
              <a:t>от 31 декабря 2019 г. № 504  «О курсовых разницах»</a:t>
            </a:r>
          </a:p>
          <a:p>
            <a:pPr marL="0" indent="457200" algn="just">
              <a:buNone/>
            </a:pPr>
            <a:r>
              <a:rPr lang="ru-RU" sz="2400" b="1" i="1" dirty="0"/>
              <a:t> </a:t>
            </a:r>
          </a:p>
          <a:p>
            <a:pPr marL="0" indent="457200" algn="just">
              <a:buNone/>
            </a:pPr>
            <a:endParaRPr lang="ru-RU" sz="2400" b="1" i="1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808687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Ставки налога на прибыль с дивидендов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Ставка налога на прибыль по дивидендам -  двенадцать </a:t>
            </a:r>
            <a:r>
              <a:rPr lang="ru-RU" sz="2400" b="1" i="1" u="sng" dirty="0"/>
              <a:t>(12) процентов.</a:t>
            </a:r>
          </a:p>
          <a:p>
            <a:pPr fontAlgn="auto"/>
            <a:r>
              <a:rPr lang="ru-RU" sz="2400" dirty="0"/>
              <a:t>в случае, если в течение трех предшествующих календарных лет последовательно прибыль не распределялась между участниками (акционерами) белорусской организации — резидентами Республики Беларусь, - </a:t>
            </a:r>
            <a:r>
              <a:rPr lang="ru-RU" sz="2400" b="1" i="1" u="sng" dirty="0"/>
              <a:t>шесть (6) процентов.</a:t>
            </a:r>
          </a:p>
          <a:p>
            <a:pPr fontAlgn="auto"/>
            <a:r>
              <a:rPr lang="ru-RU" sz="2400" dirty="0"/>
              <a:t>в случае, если в течение пяти предшествующих календарных лет последовательно прибыль </a:t>
            </a:r>
            <a:br>
              <a:rPr lang="ru-RU" sz="2400" dirty="0"/>
            </a:br>
            <a:r>
              <a:rPr lang="ru-RU" sz="2400" dirty="0"/>
              <a:t>не распределялась между участниками (акционерами) белорусской организации — резидентами Республики Беларусь,  - </a:t>
            </a:r>
            <a:r>
              <a:rPr lang="ru-RU" sz="2400" b="1" i="1" u="sng" dirty="0"/>
              <a:t>ноль (0) процентов.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/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Для применения пониженных ставок необходимо, чтобы </a:t>
            </a:r>
            <a:r>
              <a:rPr lang="ru-RU" sz="3200" b="1" dirty="0"/>
              <a:t>в течение трех либо пяти лет подряд </a:t>
            </a:r>
            <a:r>
              <a:rPr lang="ru-RU" dirty="0"/>
              <a:t>у организации </a:t>
            </a:r>
            <a:r>
              <a:rPr lang="ru-RU" b="1" dirty="0"/>
              <a:t>имелась возможная к распределению </a:t>
            </a:r>
            <a:r>
              <a:rPr lang="ru-RU" dirty="0"/>
              <a:t>(но не распределенная между участниками (акционерами) такой организации — резидентами Республики Беларусь на выплату дивидендов) прибыль </a:t>
            </a:r>
          </a:p>
          <a:p>
            <a:pPr algn="ctr">
              <a:buNone/>
            </a:pPr>
            <a:r>
              <a:rPr lang="ru-RU" sz="3200" b="1" i="1" dirty="0"/>
              <a:t>(имелось кредитовое сальдо счета 84 «Нераспределенная прибыль, непокрытый убыток»).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896544"/>
          </a:xfrm>
        </p:spPr>
        <p:txBody>
          <a:bodyPr/>
          <a:lstStyle/>
          <a:p>
            <a:pPr marL="171450" indent="-514350" algn="just">
              <a:buFont typeface="+mj-lt"/>
              <a:buAutoNum type="arabicPeriod"/>
            </a:pPr>
            <a:endParaRPr lang="ru-RU" dirty="0" smtClean="0"/>
          </a:p>
          <a:p>
            <a:pPr algn="ctr"/>
            <a:r>
              <a:rPr lang="ru-RU" dirty="0" smtClean="0"/>
              <a:t> При определении валовой прибыли банка учитываются </a:t>
            </a:r>
            <a:r>
              <a:rPr lang="ru-RU" b="1" dirty="0" smtClean="0"/>
              <a:t>доходы и расходы по операциям между филиалами</a:t>
            </a:r>
            <a:r>
              <a:rPr lang="ru-RU" dirty="0" smtClean="0"/>
              <a:t>, исполняющими в установленном порядке налоговые обязательства этого банка, а также </a:t>
            </a:r>
            <a:r>
              <a:rPr lang="ru-RU" b="1" dirty="0" smtClean="0"/>
              <a:t>доходы и расходы от деятельности за пределами Республики Беларусь</a:t>
            </a:r>
            <a:r>
              <a:rPr lang="ru-RU" dirty="0" smtClean="0"/>
              <a:t>, в том числе по деятельности, по которой банк зарегистрирован в качестве плательщика налогов иностранного государства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/>
          <a:lstStyle/>
          <a:p>
            <a:pPr algn="ctr">
              <a:buNone/>
            </a:pPr>
            <a:r>
              <a:rPr lang="ru-RU" sz="3600" b="1" dirty="0"/>
              <a:t>Отсчет трех либо пятилетнего периода заново не начинается в случае,</a:t>
            </a:r>
            <a:r>
              <a:rPr lang="ru-RU" dirty="0"/>
              <a:t> если в течение данных временных промежутков возникший непокрытый убыток по итогам какого-либо налогового периода (года) </a:t>
            </a:r>
            <a:r>
              <a:rPr lang="ru-RU" sz="3200" b="1" dirty="0"/>
              <a:t>не превышал ранее накопленную нераспределенную прибыль прошлых лет </a:t>
            </a:r>
          </a:p>
          <a:p>
            <a:pPr algn="ctr">
              <a:buNone/>
            </a:pPr>
            <a:r>
              <a:rPr lang="ru-RU" sz="3200" b="1" dirty="0"/>
              <a:t>(</a:t>
            </a:r>
            <a:r>
              <a:rPr lang="ru-RU" sz="3200" b="1" i="1" dirty="0"/>
              <a:t>нулевое или дебетовое сальдо по счету 84 «Нераспределенная прибыль, непокрытый убыток» на отчетную дату</a:t>
            </a:r>
            <a:r>
              <a:rPr lang="ru-RU" sz="3200" b="1" dirty="0"/>
              <a:t>).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/>
          <a:lstStyle/>
          <a:p>
            <a:r>
              <a:rPr lang="ru-RU" sz="2400" dirty="0" smtClean="0"/>
              <a:t>При определении валовой прибыли </a:t>
            </a:r>
            <a:r>
              <a:rPr lang="ru-RU" sz="2400" b="1" dirty="0" smtClean="0"/>
              <a:t>филиалами</a:t>
            </a:r>
            <a:r>
              <a:rPr lang="ru-RU" sz="2400" dirty="0" smtClean="0"/>
              <a:t> принимаются учитываемые при налогообложении </a:t>
            </a:r>
            <a:r>
              <a:rPr lang="ru-RU" sz="2400" b="1" dirty="0" smtClean="0"/>
              <a:t>затраты по деятельности этих филиалов</a:t>
            </a:r>
            <a:r>
              <a:rPr lang="ru-RU" sz="2400" dirty="0" smtClean="0"/>
              <a:t>. </a:t>
            </a:r>
          </a:p>
          <a:p>
            <a:endParaRPr lang="ru-RU" sz="2400" dirty="0" smtClean="0"/>
          </a:p>
          <a:p>
            <a:r>
              <a:rPr lang="ru-RU" sz="2400" dirty="0" smtClean="0"/>
              <a:t>При передача затрат, </a:t>
            </a:r>
            <a:r>
              <a:rPr lang="ru-RU" sz="2400" b="1" dirty="0" smtClean="0"/>
              <a:t>связанных с управлением организацией</a:t>
            </a:r>
            <a:r>
              <a:rPr lang="ru-RU" sz="2400" dirty="0" smtClean="0"/>
              <a:t>, филиалам в качестве затрат у филиалов принимаются затраты, учитываемые при налогообложении: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 smtClean="0"/>
              <a:t>распределенные между всеми филиалами </a:t>
            </a:r>
            <a:r>
              <a:rPr lang="ru-RU" sz="2400" dirty="0" smtClean="0"/>
              <a:t>независимо от результатов их ФХД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 smtClean="0"/>
              <a:t>распределенные пропорционально критерию</a:t>
            </a:r>
            <a:r>
              <a:rPr lang="ru-RU" sz="2400" dirty="0" smtClean="0"/>
              <a:t>, определенному учетной политикой организации.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Признание доходов и расходов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320480"/>
          </a:xfrm>
        </p:spPr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Доходы и расходы банка учитываются </a:t>
            </a:r>
            <a:r>
              <a:rPr lang="ru-RU" sz="2400" b="1" dirty="0" smtClean="0"/>
              <a:t>на дату признания их в бухгалтерском учете согласно принципу начисления</a:t>
            </a:r>
            <a:r>
              <a:rPr lang="ru-RU" sz="2400" dirty="0" smtClean="0"/>
              <a:t> в порядке, установленном Национальным банком РБ, с учетом положений статьи 176 Налогового кодекса</a:t>
            </a:r>
            <a:endParaRPr lang="ru-RU" sz="2400" dirty="0" smtClean="0">
              <a:hlinkClick r:id="rId2"/>
            </a:endParaRPr>
          </a:p>
          <a:p>
            <a:endParaRPr lang="ru-RU" sz="2400" dirty="0" smtClean="0"/>
          </a:p>
          <a:p>
            <a:r>
              <a:rPr lang="ru-RU" sz="2400" dirty="0" smtClean="0"/>
              <a:t>Доходы и расходы банка определяются </a:t>
            </a:r>
            <a:r>
              <a:rPr lang="ru-RU" sz="2400" b="1" dirty="0" smtClean="0"/>
              <a:t>исходя из цен сделок</a:t>
            </a:r>
            <a:r>
              <a:rPr lang="ru-RU" sz="2400" dirty="0" smtClean="0"/>
              <a:t>, </a:t>
            </a:r>
            <a:r>
              <a:rPr lang="en-US" sz="2400" dirty="0" smtClean="0"/>
              <a:t> </a:t>
            </a:r>
            <a:r>
              <a:rPr lang="ru-RU" sz="2400" dirty="0" smtClean="0"/>
              <a:t>за исключением корректировок в случаях, установленных главой 11 Налогового кодекса</a:t>
            </a:r>
          </a:p>
          <a:p>
            <a:pPr algn="ctr"/>
            <a:endParaRPr lang="ru-RU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864096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Корректировка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доходов </a:t>
            </a:r>
            <a:r>
              <a:rPr lang="ru-RU" sz="3600" dirty="0" smtClean="0"/>
              <a:t>и расходов банка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752528"/>
          </a:xfrm>
        </p:spPr>
        <p:txBody>
          <a:bodyPr/>
          <a:lstStyle/>
          <a:p>
            <a:pPr marL="0" indent="342900" algn="just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2400" i="1" dirty="0" smtClean="0"/>
              <a:t>корректировка доходов банка и (или) соответствующих им расходов, учитываемых при налогообложении, производится в порядке, определенном пунктом 13 статьи 168 Налогового кодекса</a:t>
            </a:r>
          </a:p>
          <a:p>
            <a:pPr algn="ctr">
              <a:buNone/>
            </a:pPr>
            <a:r>
              <a:rPr lang="ru-RU" sz="2400" dirty="0" smtClean="0"/>
              <a:t>в том отчетном периоде, в котором имел место возврат товаров (отказ от выполненных работ, оказанных услуг, имущественных прав) или произведено уменьшение (увеличение) стоимости товаров (работ, услуг), имущественных прав</a:t>
            </a:r>
            <a:endParaRPr lang="ru-RU" sz="2400" b="1" dirty="0" smtClean="0"/>
          </a:p>
          <a:p>
            <a:pPr algn="ctr">
              <a:buNone/>
            </a:pPr>
            <a:r>
              <a:rPr lang="ru-RU" sz="2600" b="1" dirty="0" smtClean="0"/>
              <a:t>часть первая пункта 13 статьи 168 НК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Банковские доходы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680520"/>
          </a:xfrm>
        </p:spPr>
        <p:txBody>
          <a:bodyPr/>
          <a:lstStyle/>
          <a:p>
            <a:endParaRPr lang="ru-RU" sz="2000" dirty="0" smtClean="0"/>
          </a:p>
          <a:p>
            <a:pPr algn="ctr"/>
            <a:r>
              <a:rPr lang="ru-RU" sz="2400" dirty="0" smtClean="0"/>
              <a:t>Доходы, относящиеся в соответствии с нормативными правовыми актами Национального банка РБ к:</a:t>
            </a:r>
          </a:p>
          <a:p>
            <a:endParaRPr lang="ru-RU" sz="2400" i="1" dirty="0" smtClean="0"/>
          </a:p>
          <a:p>
            <a:pPr algn="ctr"/>
            <a:r>
              <a:rPr lang="ru-RU" sz="2400" i="1" dirty="0" smtClean="0"/>
              <a:t>процентным доходам</a:t>
            </a:r>
          </a:p>
          <a:p>
            <a:pPr algn="ctr"/>
            <a:r>
              <a:rPr lang="ru-RU" sz="2400" i="1" dirty="0" smtClean="0"/>
              <a:t>комиссионным доходам</a:t>
            </a:r>
          </a:p>
          <a:p>
            <a:pPr algn="ctr"/>
            <a:r>
              <a:rPr lang="ru-RU" sz="2400" i="1" dirty="0" smtClean="0"/>
              <a:t>прочим банковским доходам</a:t>
            </a:r>
          </a:p>
          <a:p>
            <a:pPr algn="ctr"/>
            <a:r>
              <a:rPr lang="ru-RU" sz="2400" i="1" dirty="0" smtClean="0"/>
              <a:t>операционным доходам</a:t>
            </a:r>
          </a:p>
          <a:p>
            <a:pPr algn="ctr"/>
            <a:r>
              <a:rPr lang="ru-RU" sz="2400" i="1" dirty="0" smtClean="0"/>
              <a:t>поступлениям по ранее списанным долгам</a:t>
            </a:r>
          </a:p>
          <a:p>
            <a:pPr marL="0" indent="342900" algn="just">
              <a:buNone/>
            </a:pPr>
            <a:endParaRPr lang="ru-RU" b="1" dirty="0" smtClean="0"/>
          </a:p>
          <a:p>
            <a:pPr marL="0" indent="342900" algn="just">
              <a:buNone/>
            </a:pPr>
            <a:endParaRPr lang="ru-RU" b="1" dirty="0" smtClean="0"/>
          </a:p>
          <a:p>
            <a:pPr marL="0" indent="342900" algn="just">
              <a:buNone/>
            </a:pPr>
            <a:endParaRPr lang="ru-RU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одложк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Подложка1</Template>
  <TotalTime>1164</TotalTime>
  <Words>2521</Words>
  <Application>Microsoft Office PowerPoint</Application>
  <PresentationFormat>Экран (4:3)</PresentationFormat>
  <Paragraphs>326</Paragraphs>
  <Slides>51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Подложка1</vt:lpstr>
      <vt:lpstr>Слайд 1</vt:lpstr>
      <vt:lpstr>Объект налогообложения  по налогу на прибыль</vt:lpstr>
      <vt:lpstr>Слайд 3</vt:lpstr>
      <vt:lpstr>Слайд 4</vt:lpstr>
      <vt:lpstr>Слайд 5</vt:lpstr>
      <vt:lpstr>Слайд 6</vt:lpstr>
      <vt:lpstr>Признание доходов и расходов</vt:lpstr>
      <vt:lpstr>Корректировка  доходов и расходов банка </vt:lpstr>
      <vt:lpstr> Банковские доходы</vt:lpstr>
      <vt:lpstr> Внереализационные доходы банка</vt:lpstr>
      <vt:lpstr> Доходы банков в виде уменьшения резервов</vt:lpstr>
      <vt:lpstr> Расходы банков для исчисления налога на прибыль</vt:lpstr>
      <vt:lpstr> Внереализационные расходы банка</vt:lpstr>
      <vt:lpstr> Расходы банков в виде  отчислений в резервы</vt:lpstr>
      <vt:lpstr>Первичные учетные  документы по расходам</vt:lpstr>
      <vt:lpstr>Первичные учетные  документы по расходам</vt:lpstr>
      <vt:lpstr> </vt:lpstr>
      <vt:lpstr>Статья 173</vt:lpstr>
      <vt:lpstr>УКАЗ ПРЕЗИДЕНТА РЕСПУБЛИКИ БЕЛАРУСЬ от 19 мая 2008 г. N 280</vt:lpstr>
      <vt:lpstr>Затраты, учитываемые при налогообложении  (статья 169 Налогового кодекса Республики Беларусь )</vt:lpstr>
      <vt:lpstr>Инвестиционный вычет</vt:lpstr>
      <vt:lpstr>Инвестиционный вычет</vt:lpstr>
      <vt:lpstr>Нормируемые затраты</vt:lpstr>
      <vt:lpstr>С 23 марта 2019 года</vt:lpstr>
      <vt:lpstr>Слайд 25</vt:lpstr>
      <vt:lpstr>Проезд </vt:lpstr>
      <vt:lpstr>Слайд 27</vt:lpstr>
      <vt:lpstr>Слайд 28</vt:lpstr>
      <vt:lpstr>Транспортные расходы</vt:lpstr>
      <vt:lpstr>Проживание</vt:lpstr>
      <vt:lpstr>Разъяснение</vt:lpstr>
      <vt:lpstr>Затраты на оплату стоимости ТЭР</vt:lpstr>
      <vt:lpstr>Затраты на оплату стоимости ТЭР</vt:lpstr>
      <vt:lpstr>Затраты на оплату стоимости ТЭР для механических транспортных средств, судов, машин, механизмов и оборудования</vt:lpstr>
      <vt:lpstr>Слайд 35</vt:lpstr>
      <vt:lpstr>Потери от недостачи и (или) порчи при хранении, транспортировке и (или) реализации</vt:lpstr>
      <vt:lpstr>Слайд 37</vt:lpstr>
      <vt:lpstr>Управленческие услуги</vt:lpstr>
      <vt:lpstr>Вознаграждение за управленческие услуги</vt:lpstr>
      <vt:lpstr>Контролируемая задолженность</vt:lpstr>
      <vt:lpstr>Формула Коэффициента капитализации</vt:lpstr>
      <vt:lpstr>Прочие затраты</vt:lpstr>
      <vt:lpstr>Слайд 43</vt:lpstr>
      <vt:lpstr>Оплата дополнительного поощрительного отпуска, предоставляемого в соответствии с Декретом № 29</vt:lpstr>
      <vt:lpstr>Слайд 45</vt:lpstr>
      <vt:lpstr>Слайд 46</vt:lpstr>
      <vt:lpstr>Курсовые разницы</vt:lpstr>
      <vt:lpstr>Ставки налога на прибыль с дивидендов</vt:lpstr>
      <vt:lpstr>Слайд 49</vt:lpstr>
      <vt:lpstr>Слайд 50</vt:lpstr>
      <vt:lpstr>Слайд 51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o.tarasevich</dc:creator>
  <cp:lastModifiedBy>o.tarasevich</cp:lastModifiedBy>
  <cp:revision>115</cp:revision>
  <dcterms:created xsi:type="dcterms:W3CDTF">2019-01-21T06:26:24Z</dcterms:created>
  <dcterms:modified xsi:type="dcterms:W3CDTF">2020-02-20T14:24:40Z</dcterms:modified>
</cp:coreProperties>
</file>